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74" r:id="rId2"/>
    <p:sldId id="544" r:id="rId3"/>
    <p:sldId id="516" r:id="rId4"/>
    <p:sldId id="503" r:id="rId5"/>
    <p:sldId id="542" r:id="rId6"/>
    <p:sldId id="543" r:id="rId7"/>
    <p:sldId id="475" r:id="rId8"/>
    <p:sldId id="476" r:id="rId9"/>
    <p:sldId id="477" r:id="rId10"/>
    <p:sldId id="504" r:id="rId11"/>
    <p:sldId id="507" r:id="rId12"/>
    <p:sldId id="508" r:id="rId13"/>
    <p:sldId id="509" r:id="rId14"/>
    <p:sldId id="510" r:id="rId15"/>
    <p:sldId id="437" r:id="rId16"/>
    <p:sldId id="545" r:id="rId17"/>
    <p:sldId id="515" r:id="rId18"/>
    <p:sldId id="505" r:id="rId19"/>
    <p:sldId id="514" r:id="rId20"/>
    <p:sldId id="498" r:id="rId21"/>
    <p:sldId id="513" r:id="rId22"/>
    <p:sldId id="520" r:id="rId23"/>
    <p:sldId id="521" r:id="rId24"/>
    <p:sldId id="522" r:id="rId25"/>
    <p:sldId id="523" r:id="rId26"/>
    <p:sldId id="524" r:id="rId27"/>
    <p:sldId id="525" r:id="rId28"/>
    <p:sldId id="526" r:id="rId29"/>
    <p:sldId id="527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539" r:id="rId41"/>
    <p:sldId id="540" r:id="rId42"/>
    <p:sldId id="541" r:id="rId43"/>
  </p:sldIdLst>
  <p:sldSz cx="9144000" cy="6858000" type="screen4x3"/>
  <p:notesSz cx="6858000" cy="9144000"/>
  <p:defaultTextStyle>
    <a:defPPr>
      <a:defRPr lang="et-E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31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8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4C63CB-9394-418F-832F-1D26B7FE8E3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t-EE"/>
        </a:p>
      </dgm:t>
    </dgm:pt>
    <dgm:pt modelId="{A100AE79-989B-4FB2-BAAA-2953405022B4}">
      <dgm:prSet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et-EE" sz="2400" b="1" dirty="0">
              <a:solidFill>
                <a:schemeClr val="tx1"/>
              </a:solidFill>
            </a:rPr>
            <a:t>350 000 inhabitants</a:t>
          </a:r>
        </a:p>
        <a:p>
          <a:pPr rtl="0"/>
          <a:r>
            <a:rPr lang="et-EE" sz="2400" b="1" dirty="0">
              <a:solidFill>
                <a:schemeClr val="tx1"/>
              </a:solidFill>
            </a:rPr>
            <a:t>6 counties</a:t>
          </a:r>
          <a:endParaRPr lang="et-EE" sz="2400" dirty="0">
            <a:solidFill>
              <a:schemeClr val="tx1"/>
            </a:solidFill>
          </a:endParaRPr>
        </a:p>
      </dgm:t>
    </dgm:pt>
    <dgm:pt modelId="{DCDD1428-31B2-4214-86FB-31D101798DE8}" type="parTrans" cxnId="{A55CBC16-AB4B-4A5C-98F0-8DAE4703D419}">
      <dgm:prSet/>
      <dgm:spPr/>
      <dgm:t>
        <a:bodyPr/>
        <a:lstStyle/>
        <a:p>
          <a:endParaRPr lang="et-EE"/>
        </a:p>
      </dgm:t>
    </dgm:pt>
    <dgm:pt modelId="{7FB1C886-7A6F-4CCF-B24F-80B33E5D7AD6}" type="sibTrans" cxnId="{A55CBC16-AB4B-4A5C-98F0-8DAE4703D419}">
      <dgm:prSet/>
      <dgm:spPr/>
      <dgm:t>
        <a:bodyPr/>
        <a:lstStyle/>
        <a:p>
          <a:endParaRPr lang="et-EE"/>
        </a:p>
      </dgm:t>
    </dgm:pt>
    <dgm:pt modelId="{EABB1816-355B-41FC-9836-32E2AF7AA27E}">
      <dgm:prSet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en-GB" sz="2400" b="1" noProof="0" dirty="0">
              <a:solidFill>
                <a:schemeClr val="tx1"/>
              </a:solidFill>
            </a:rPr>
            <a:t>30 partner organizations</a:t>
          </a:r>
          <a:endParaRPr lang="en-GB" sz="2400" noProof="0" dirty="0">
            <a:solidFill>
              <a:schemeClr val="tx1"/>
            </a:solidFill>
          </a:endParaRPr>
        </a:p>
      </dgm:t>
    </dgm:pt>
    <dgm:pt modelId="{01EEA192-A1D2-4987-B59E-AB230F888293}" type="parTrans" cxnId="{1A578430-5786-49E5-A8A7-A4EACA0C25D0}">
      <dgm:prSet/>
      <dgm:spPr/>
      <dgm:t>
        <a:bodyPr/>
        <a:lstStyle/>
        <a:p>
          <a:endParaRPr lang="et-EE"/>
        </a:p>
      </dgm:t>
    </dgm:pt>
    <dgm:pt modelId="{642C1E23-37CB-4858-A5BA-9C4903E4928C}" type="sibTrans" cxnId="{1A578430-5786-49E5-A8A7-A4EACA0C25D0}">
      <dgm:prSet/>
      <dgm:spPr/>
      <dgm:t>
        <a:bodyPr/>
        <a:lstStyle/>
        <a:p>
          <a:endParaRPr lang="et-EE"/>
        </a:p>
      </dgm:t>
    </dgm:pt>
    <dgm:pt modelId="{C20565AF-3BE9-46BB-8F96-4A667F33FEEF}">
      <dgm:prSet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en-GB" altLang="et-EE" sz="2400" b="1" noProof="0" dirty="0">
              <a:solidFill>
                <a:schemeClr val="tx1"/>
              </a:solidFill>
            </a:rPr>
            <a:t>500-600 entrepreneurs </a:t>
          </a:r>
          <a:endParaRPr lang="en-GB" sz="2400" noProof="0" dirty="0">
            <a:solidFill>
              <a:schemeClr val="tx1"/>
            </a:solidFill>
          </a:endParaRPr>
        </a:p>
      </dgm:t>
    </dgm:pt>
    <dgm:pt modelId="{54BA7826-AE97-4676-AC50-CB9743D3B766}" type="parTrans" cxnId="{F5DD7F11-F7CD-47ED-A2FC-1A9A06219887}">
      <dgm:prSet/>
      <dgm:spPr/>
      <dgm:t>
        <a:bodyPr/>
        <a:lstStyle/>
        <a:p>
          <a:endParaRPr lang="et-EE"/>
        </a:p>
      </dgm:t>
    </dgm:pt>
    <dgm:pt modelId="{86AE5535-C3AA-4F0D-80BC-849AD69727C0}" type="sibTrans" cxnId="{F5DD7F11-F7CD-47ED-A2FC-1A9A06219887}">
      <dgm:prSet/>
      <dgm:spPr/>
      <dgm:t>
        <a:bodyPr/>
        <a:lstStyle/>
        <a:p>
          <a:endParaRPr lang="et-EE"/>
        </a:p>
      </dgm:t>
    </dgm:pt>
    <dgm:pt modelId="{EA616723-EB88-479B-BB25-750FC8E26D47}" type="pres">
      <dgm:prSet presAssocID="{FF4C63CB-9394-418F-832F-1D26B7FE8E3F}" presName="Name0" presStyleCnt="0">
        <dgm:presLayoutVars>
          <dgm:dir/>
          <dgm:animLvl val="lvl"/>
          <dgm:resizeHandles val="exact"/>
        </dgm:presLayoutVars>
      </dgm:prSet>
      <dgm:spPr/>
    </dgm:pt>
    <dgm:pt modelId="{AFD8F7DD-EB8C-411B-9BA8-29471749AE61}" type="pres">
      <dgm:prSet presAssocID="{A100AE79-989B-4FB2-BAAA-2953405022B4}" presName="parTxOnly" presStyleLbl="node1" presStyleIdx="0" presStyleCnt="3" custLinFactNeighborX="61438" custLinFactNeighborY="11088">
        <dgm:presLayoutVars>
          <dgm:chMax val="0"/>
          <dgm:chPref val="0"/>
          <dgm:bulletEnabled val="1"/>
        </dgm:presLayoutVars>
      </dgm:prSet>
      <dgm:spPr/>
    </dgm:pt>
    <dgm:pt modelId="{D94C6472-ADB5-4F53-BB32-95DCFEAE422A}" type="pres">
      <dgm:prSet presAssocID="{7FB1C886-7A6F-4CCF-B24F-80B33E5D7AD6}" presName="parTxOnlySpace" presStyleCnt="0"/>
      <dgm:spPr/>
    </dgm:pt>
    <dgm:pt modelId="{248FE811-A69A-4B22-B364-A66F4D8CF984}" type="pres">
      <dgm:prSet presAssocID="{EABB1816-355B-41FC-9836-32E2AF7AA27E}" presName="parTxOnly" presStyleLbl="node1" presStyleIdx="1" presStyleCnt="3" custAng="0" custLinFactX="-1221" custLinFactY="-8241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2BE5E031-501C-46BF-BB7A-A021B873F103}" type="pres">
      <dgm:prSet presAssocID="{642C1E23-37CB-4858-A5BA-9C4903E4928C}" presName="parTxOnlySpace" presStyleCnt="0"/>
      <dgm:spPr/>
    </dgm:pt>
    <dgm:pt modelId="{05F11AA3-357F-4764-B12F-30538A5A8EE4}" type="pres">
      <dgm:prSet presAssocID="{C20565AF-3BE9-46BB-8F96-4A667F33FEEF}" presName="parTxOnly" presStyleLbl="node1" presStyleIdx="2" presStyleCnt="3" custLinFactX="-14821" custLinFactNeighborX="-100000" custLinFactNeighborY="11088">
        <dgm:presLayoutVars>
          <dgm:chMax val="0"/>
          <dgm:chPref val="0"/>
          <dgm:bulletEnabled val="1"/>
        </dgm:presLayoutVars>
      </dgm:prSet>
      <dgm:spPr/>
    </dgm:pt>
  </dgm:ptLst>
  <dgm:cxnLst>
    <dgm:cxn modelId="{3518DA07-3A9F-7943-BF3D-185747D9EE7B}" type="presOf" srcId="{FF4C63CB-9394-418F-832F-1D26B7FE8E3F}" destId="{EA616723-EB88-479B-BB25-750FC8E26D47}" srcOrd="0" destOrd="0" presId="urn:microsoft.com/office/officeart/2005/8/layout/chevron1"/>
    <dgm:cxn modelId="{F5DD7F11-F7CD-47ED-A2FC-1A9A06219887}" srcId="{FF4C63CB-9394-418F-832F-1D26B7FE8E3F}" destId="{C20565AF-3BE9-46BB-8F96-4A667F33FEEF}" srcOrd="2" destOrd="0" parTransId="{54BA7826-AE97-4676-AC50-CB9743D3B766}" sibTransId="{86AE5535-C3AA-4F0D-80BC-849AD69727C0}"/>
    <dgm:cxn modelId="{A55CBC16-AB4B-4A5C-98F0-8DAE4703D419}" srcId="{FF4C63CB-9394-418F-832F-1D26B7FE8E3F}" destId="{A100AE79-989B-4FB2-BAAA-2953405022B4}" srcOrd="0" destOrd="0" parTransId="{DCDD1428-31B2-4214-86FB-31D101798DE8}" sibTransId="{7FB1C886-7A6F-4CCF-B24F-80B33E5D7AD6}"/>
    <dgm:cxn modelId="{1A578430-5786-49E5-A8A7-A4EACA0C25D0}" srcId="{FF4C63CB-9394-418F-832F-1D26B7FE8E3F}" destId="{EABB1816-355B-41FC-9836-32E2AF7AA27E}" srcOrd="1" destOrd="0" parTransId="{01EEA192-A1D2-4987-B59E-AB230F888293}" sibTransId="{642C1E23-37CB-4858-A5BA-9C4903E4928C}"/>
    <dgm:cxn modelId="{FBFD6870-DFCB-B64C-89ED-54F2738CD159}" type="presOf" srcId="{A100AE79-989B-4FB2-BAAA-2953405022B4}" destId="{AFD8F7DD-EB8C-411B-9BA8-29471749AE61}" srcOrd="0" destOrd="0" presId="urn:microsoft.com/office/officeart/2005/8/layout/chevron1"/>
    <dgm:cxn modelId="{CD12FE98-A8EA-F84C-BFE2-B8BBE4C0AD03}" type="presOf" srcId="{C20565AF-3BE9-46BB-8F96-4A667F33FEEF}" destId="{05F11AA3-357F-4764-B12F-30538A5A8EE4}" srcOrd="0" destOrd="0" presId="urn:microsoft.com/office/officeart/2005/8/layout/chevron1"/>
    <dgm:cxn modelId="{6C9D4CFB-2A5D-BB49-AB7B-887D93A2F4C0}" type="presOf" srcId="{EABB1816-355B-41FC-9836-32E2AF7AA27E}" destId="{248FE811-A69A-4B22-B364-A66F4D8CF984}" srcOrd="0" destOrd="0" presId="urn:microsoft.com/office/officeart/2005/8/layout/chevron1"/>
    <dgm:cxn modelId="{8811E412-3F55-FE4D-9A44-B1B12391418B}" type="presParOf" srcId="{EA616723-EB88-479B-BB25-750FC8E26D47}" destId="{AFD8F7DD-EB8C-411B-9BA8-29471749AE61}" srcOrd="0" destOrd="0" presId="urn:microsoft.com/office/officeart/2005/8/layout/chevron1"/>
    <dgm:cxn modelId="{0A2C1DF8-F525-E843-B010-63B0627B84FC}" type="presParOf" srcId="{EA616723-EB88-479B-BB25-750FC8E26D47}" destId="{D94C6472-ADB5-4F53-BB32-95DCFEAE422A}" srcOrd="1" destOrd="0" presId="urn:microsoft.com/office/officeart/2005/8/layout/chevron1"/>
    <dgm:cxn modelId="{5F8C6611-E954-5249-9E78-A4D76F71BA2F}" type="presParOf" srcId="{EA616723-EB88-479B-BB25-750FC8E26D47}" destId="{248FE811-A69A-4B22-B364-A66F4D8CF984}" srcOrd="2" destOrd="0" presId="urn:microsoft.com/office/officeart/2005/8/layout/chevron1"/>
    <dgm:cxn modelId="{9FBCDA82-98F5-CA48-84CB-5AA3CF146D9E}" type="presParOf" srcId="{EA616723-EB88-479B-BB25-750FC8E26D47}" destId="{2BE5E031-501C-46BF-BB7A-A021B873F103}" srcOrd="3" destOrd="0" presId="urn:microsoft.com/office/officeart/2005/8/layout/chevron1"/>
    <dgm:cxn modelId="{65132257-39DB-1E48-B63D-B516108B1B0C}" type="presParOf" srcId="{EA616723-EB88-479B-BB25-750FC8E26D47}" destId="{05F11AA3-357F-4764-B12F-30538A5A8EE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8F7DD-EB8C-411B-9BA8-29471749AE61}">
      <dsp:nvSpPr>
        <dsp:cNvPr id="0" name=""/>
        <dsp:cNvSpPr/>
      </dsp:nvSpPr>
      <dsp:spPr>
        <a:xfrm>
          <a:off x="228600" y="1600195"/>
          <a:ext cx="3671775" cy="1468710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400" b="1" kern="1200" dirty="0">
              <a:solidFill>
                <a:schemeClr val="tx1"/>
              </a:solidFill>
            </a:rPr>
            <a:t>350 000 inhabitants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400" b="1" kern="1200" dirty="0">
              <a:solidFill>
                <a:schemeClr val="tx1"/>
              </a:solidFill>
            </a:rPr>
            <a:t>6 counties</a:t>
          </a:r>
          <a:endParaRPr lang="et-EE" sz="2400" kern="1200" dirty="0">
            <a:solidFill>
              <a:schemeClr val="tx1"/>
            </a:solidFill>
          </a:endParaRPr>
        </a:p>
      </dsp:txBody>
      <dsp:txXfrm>
        <a:off x="228600" y="1600195"/>
        <a:ext cx="3671775" cy="1468710"/>
      </dsp:txXfrm>
    </dsp:sp>
    <dsp:sp modelId="{248FE811-A69A-4B22-B364-A66F4D8CF984}">
      <dsp:nvSpPr>
        <dsp:cNvPr id="0" name=""/>
        <dsp:cNvSpPr/>
      </dsp:nvSpPr>
      <dsp:spPr>
        <a:xfrm>
          <a:off x="2895602" y="0"/>
          <a:ext cx="3671775" cy="1468710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 dirty="0">
              <a:solidFill>
                <a:schemeClr val="tx1"/>
              </a:solidFill>
            </a:rPr>
            <a:t>30 partner organizations</a:t>
          </a:r>
          <a:endParaRPr lang="en-GB" sz="2400" kern="1200" noProof="0" dirty="0">
            <a:solidFill>
              <a:schemeClr val="tx1"/>
            </a:solidFill>
          </a:endParaRPr>
        </a:p>
      </dsp:txBody>
      <dsp:txXfrm>
        <a:off x="2895602" y="0"/>
        <a:ext cx="3671775" cy="1468710"/>
      </dsp:txXfrm>
    </dsp:sp>
    <dsp:sp modelId="{05F11AA3-357F-4764-B12F-30538A5A8EE4}">
      <dsp:nvSpPr>
        <dsp:cNvPr id="0" name=""/>
        <dsp:cNvSpPr/>
      </dsp:nvSpPr>
      <dsp:spPr>
        <a:xfrm>
          <a:off x="5700838" y="1600195"/>
          <a:ext cx="3671775" cy="1468710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t-EE" sz="2400" b="1" kern="1200" noProof="0" dirty="0">
              <a:solidFill>
                <a:schemeClr val="tx1"/>
              </a:solidFill>
            </a:rPr>
            <a:t>500-600 entrepreneurs </a:t>
          </a:r>
          <a:endParaRPr lang="en-GB" sz="2400" kern="1200" noProof="0" dirty="0">
            <a:solidFill>
              <a:schemeClr val="tx1"/>
            </a:solidFill>
          </a:endParaRPr>
        </a:p>
      </dsp:txBody>
      <dsp:txXfrm>
        <a:off x="5700838" y="1600195"/>
        <a:ext cx="3671775" cy="1468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87945-EA3E-5346-AE9C-744719B9CCA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476B4-69E5-F64B-B00C-16582E83A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</a:t>
            </a:r>
            <a:r>
              <a:rPr lang="en-US" baseline="0" dirty="0"/>
              <a:t> year we started innovation stories in National Geographic magazine.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Kaart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Kaart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Lugu</a:t>
            </a:r>
            <a:r>
              <a:rPr lang="en-US" dirty="0"/>
              <a:t> </a:t>
            </a:r>
            <a:r>
              <a:rPr lang="en-US" dirty="0" err="1"/>
              <a:t>sellest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kuidas</a:t>
            </a:r>
            <a:r>
              <a:rPr lang="en-US" baseline="0" dirty="0"/>
              <a:t> </a:t>
            </a:r>
            <a:r>
              <a:rPr lang="en-US" baseline="0" dirty="0" err="1"/>
              <a:t>munamägi</a:t>
            </a:r>
            <a:r>
              <a:rPr lang="en-US" baseline="0" dirty="0"/>
              <a:t> </a:t>
            </a:r>
            <a:r>
              <a:rPr lang="en-US" baseline="0" dirty="0" err="1"/>
              <a:t>sündis</a:t>
            </a:r>
            <a:r>
              <a:rPr lang="en-US" baseline="0" dirty="0"/>
              <a:t>. </a:t>
            </a:r>
            <a:r>
              <a:rPr lang="en-US" baseline="0" dirty="0" err="1"/>
              <a:t>Siis</a:t>
            </a:r>
            <a:r>
              <a:rPr lang="en-US" baseline="0" dirty="0"/>
              <a:t> </a:t>
            </a:r>
            <a:r>
              <a:rPr lang="en-US" baseline="0" dirty="0" err="1"/>
              <a:t>kui</a:t>
            </a:r>
            <a:r>
              <a:rPr lang="en-US" baseline="0" dirty="0"/>
              <a:t> </a:t>
            </a:r>
            <a:r>
              <a:rPr lang="en-US" baseline="0" dirty="0" err="1"/>
              <a:t>kõik</a:t>
            </a:r>
            <a:r>
              <a:rPr lang="en-US" baseline="0" dirty="0"/>
              <a:t> </a:t>
            </a:r>
            <a:r>
              <a:rPr lang="en-US" baseline="0" dirty="0" err="1"/>
              <a:t>oli</a:t>
            </a:r>
            <a:r>
              <a:rPr lang="en-US" baseline="0" dirty="0"/>
              <a:t> </a:t>
            </a:r>
            <a:r>
              <a:rPr lang="en-US" baseline="0" dirty="0" err="1"/>
              <a:t>veel</a:t>
            </a:r>
            <a:r>
              <a:rPr lang="en-US" baseline="0" dirty="0"/>
              <a:t> </a:t>
            </a:r>
            <a:r>
              <a:rPr lang="en-US" baseline="0" dirty="0" err="1"/>
              <a:t>suure</a:t>
            </a:r>
            <a:r>
              <a:rPr lang="en-US" baseline="0" dirty="0"/>
              <a:t> </a:t>
            </a:r>
            <a:r>
              <a:rPr lang="en-US" baseline="0" dirty="0" err="1"/>
              <a:t>vee</a:t>
            </a:r>
            <a:r>
              <a:rPr lang="en-US" baseline="0" dirty="0"/>
              <a:t> all, </a:t>
            </a:r>
            <a:r>
              <a:rPr lang="en-US" baseline="0" dirty="0" err="1"/>
              <a:t>otsustas</a:t>
            </a:r>
            <a:r>
              <a:rPr lang="en-US" baseline="0" dirty="0"/>
              <a:t> </a:t>
            </a:r>
            <a:r>
              <a:rPr lang="en-US" baseline="0" dirty="0" err="1"/>
              <a:t>üks</a:t>
            </a:r>
            <a:r>
              <a:rPr lang="en-US" baseline="0" dirty="0"/>
              <a:t> </a:t>
            </a:r>
            <a:r>
              <a:rPr lang="en-US" baseline="0" dirty="0" err="1"/>
              <a:t>linnuke</a:t>
            </a:r>
            <a:r>
              <a:rPr lang="en-US" baseline="0" dirty="0"/>
              <a:t> et </a:t>
            </a:r>
            <a:r>
              <a:rPr lang="en-US" baseline="0" dirty="0" err="1"/>
              <a:t>tema</a:t>
            </a:r>
            <a:r>
              <a:rPr lang="en-US" baseline="0" dirty="0"/>
              <a:t> </a:t>
            </a:r>
            <a:r>
              <a:rPr lang="en-US" baseline="0" dirty="0" err="1"/>
              <a:t>soovib</a:t>
            </a:r>
            <a:r>
              <a:rPr lang="en-US" baseline="0" dirty="0"/>
              <a:t> </a:t>
            </a:r>
            <a:r>
              <a:rPr lang="en-US" baseline="0" dirty="0" err="1"/>
              <a:t>oma</a:t>
            </a:r>
            <a:r>
              <a:rPr lang="en-US" baseline="0" dirty="0"/>
              <a:t> </a:t>
            </a:r>
            <a:r>
              <a:rPr lang="en-US" baseline="0" dirty="0" err="1"/>
              <a:t>pesa</a:t>
            </a:r>
            <a:r>
              <a:rPr lang="en-US" baseline="0" dirty="0"/>
              <a:t> </a:t>
            </a:r>
            <a:r>
              <a:rPr lang="en-US" baseline="0" dirty="0" err="1"/>
              <a:t>punuda</a:t>
            </a:r>
            <a:r>
              <a:rPr lang="en-US" baseline="0" dirty="0"/>
              <a:t>, et </a:t>
            </a:r>
            <a:r>
              <a:rPr lang="en-US" baseline="0" dirty="0" err="1"/>
              <a:t>pojad</a:t>
            </a:r>
            <a:r>
              <a:rPr lang="en-US" baseline="0" dirty="0"/>
              <a:t> </a:t>
            </a:r>
            <a:r>
              <a:rPr lang="en-US" baseline="0" dirty="0" err="1"/>
              <a:t>saaksid</a:t>
            </a:r>
            <a:r>
              <a:rPr lang="en-US" baseline="0" dirty="0"/>
              <a:t> </a:t>
            </a:r>
            <a:r>
              <a:rPr lang="en-US" baseline="0" dirty="0" err="1"/>
              <a:t>välja</a:t>
            </a:r>
            <a:r>
              <a:rPr lang="en-US" baseline="0" dirty="0"/>
              <a:t> </a:t>
            </a:r>
            <a:r>
              <a:rPr lang="en-US" baseline="0" dirty="0" err="1"/>
              <a:t>kooruda</a:t>
            </a:r>
            <a:r>
              <a:rPr lang="en-US" baseline="0" dirty="0"/>
              <a:t> just </a:t>
            </a:r>
            <a:r>
              <a:rPr lang="en-US" baseline="0" dirty="0" err="1"/>
              <a:t>Lõuna-Eestisse</a:t>
            </a:r>
            <a:r>
              <a:rPr lang="en-US" baseline="0" dirty="0"/>
              <a:t>. </a:t>
            </a:r>
            <a:r>
              <a:rPr lang="en-US" baseline="0" dirty="0" err="1"/>
              <a:t>Ja</a:t>
            </a:r>
            <a:r>
              <a:rPr lang="en-US" baseline="0" dirty="0"/>
              <a:t> </a:t>
            </a:r>
            <a:r>
              <a:rPr lang="en-US" baseline="0" dirty="0" err="1"/>
              <a:t>nii</a:t>
            </a:r>
            <a:r>
              <a:rPr lang="en-US" baseline="0" dirty="0"/>
              <a:t> </a:t>
            </a:r>
            <a:r>
              <a:rPr lang="en-US" baseline="0" dirty="0" err="1"/>
              <a:t>ahkkas</a:t>
            </a:r>
            <a:r>
              <a:rPr lang="en-US" baseline="0" dirty="0"/>
              <a:t> </a:t>
            </a:r>
            <a:r>
              <a:rPr lang="en-US" baseline="0" dirty="0" err="1"/>
              <a:t>ta</a:t>
            </a:r>
            <a:r>
              <a:rPr lang="en-US" baseline="0" dirty="0"/>
              <a:t> </a:t>
            </a:r>
            <a:r>
              <a:rPr lang="en-US" baseline="0" dirty="0" err="1"/>
              <a:t>suure</a:t>
            </a:r>
            <a:r>
              <a:rPr lang="en-US" baseline="0" dirty="0"/>
              <a:t> </a:t>
            </a:r>
            <a:r>
              <a:rPr lang="en-US" baseline="0" dirty="0" err="1"/>
              <a:t>veekogu</a:t>
            </a:r>
            <a:r>
              <a:rPr lang="en-US" baseline="0" dirty="0"/>
              <a:t> </a:t>
            </a:r>
            <a:r>
              <a:rPr lang="en-US" baseline="0" dirty="0" err="1"/>
              <a:t>põhajst</a:t>
            </a:r>
            <a:r>
              <a:rPr lang="en-US" baseline="0" dirty="0"/>
              <a:t> </a:t>
            </a:r>
            <a:r>
              <a:rPr lang="en-US" baseline="0" dirty="0" err="1"/>
              <a:t>setet</a:t>
            </a:r>
            <a:r>
              <a:rPr lang="en-US" baseline="0" dirty="0"/>
              <a:t> </a:t>
            </a:r>
            <a:r>
              <a:rPr lang="en-US" baseline="0" dirty="0" err="1"/>
              <a:t>kokku</a:t>
            </a:r>
            <a:r>
              <a:rPr lang="en-US" baseline="0" dirty="0"/>
              <a:t> </a:t>
            </a:r>
            <a:r>
              <a:rPr lang="en-US" baseline="0" dirty="0" err="1"/>
              <a:t>kandma</a:t>
            </a:r>
            <a:r>
              <a:rPr lang="en-US" baseline="0" dirty="0"/>
              <a:t> </a:t>
            </a:r>
            <a:r>
              <a:rPr lang="en-US" baseline="0" dirty="0" err="1"/>
              <a:t>ühte</a:t>
            </a:r>
            <a:r>
              <a:rPr lang="en-US" baseline="0" dirty="0"/>
              <a:t> </a:t>
            </a:r>
            <a:r>
              <a:rPr lang="en-US" baseline="0" dirty="0" err="1"/>
              <a:t>kohta</a:t>
            </a:r>
            <a:r>
              <a:rPr lang="en-US" baseline="0" dirty="0"/>
              <a:t>, </a:t>
            </a:r>
            <a:r>
              <a:rPr lang="en-US" baseline="0" dirty="0" err="1"/>
              <a:t>kuini</a:t>
            </a:r>
            <a:r>
              <a:rPr lang="en-US" baseline="0" dirty="0"/>
              <a:t> </a:t>
            </a:r>
            <a:r>
              <a:rPr lang="en-US" baseline="0" dirty="0" err="1"/>
              <a:t>veest</a:t>
            </a:r>
            <a:r>
              <a:rPr lang="en-US" baseline="0" dirty="0"/>
              <a:t> </a:t>
            </a:r>
            <a:r>
              <a:rPr lang="en-US" baseline="0" dirty="0" err="1"/>
              <a:t>ulatus</a:t>
            </a:r>
            <a:r>
              <a:rPr lang="en-US" baseline="0" dirty="0"/>
              <a:t> </a:t>
            </a:r>
            <a:r>
              <a:rPr lang="en-US" baseline="0" dirty="0" err="1"/>
              <a:t>välja</a:t>
            </a:r>
            <a:r>
              <a:rPr lang="en-US" baseline="0" dirty="0"/>
              <a:t> </a:t>
            </a:r>
            <a:r>
              <a:rPr lang="en-US" baseline="0" dirty="0" err="1"/>
              <a:t>täpselt</a:t>
            </a:r>
            <a:r>
              <a:rPr lang="en-US" baseline="0" dirty="0"/>
              <a:t> </a:t>
            </a:r>
            <a:r>
              <a:rPr lang="en-US" baseline="0" dirty="0" err="1"/>
              <a:t>selline</a:t>
            </a:r>
            <a:r>
              <a:rPr lang="en-US" baseline="0" dirty="0"/>
              <a:t> </a:t>
            </a:r>
            <a:r>
              <a:rPr lang="en-US" baseline="0" dirty="0" err="1"/>
              <a:t>mügarik</a:t>
            </a:r>
            <a:r>
              <a:rPr lang="en-US" baseline="0" dirty="0"/>
              <a:t>, </a:t>
            </a:r>
            <a:r>
              <a:rPr lang="en-US" baseline="0" dirty="0" err="1"/>
              <a:t>kuhu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teha</a:t>
            </a:r>
            <a:r>
              <a:rPr lang="en-US" baseline="0" dirty="0"/>
              <a:t> </a:t>
            </a:r>
            <a:r>
              <a:rPr lang="en-US" baseline="0" dirty="0" err="1"/>
              <a:t>pesa</a:t>
            </a:r>
            <a:r>
              <a:rPr lang="en-US" baseline="0" dirty="0"/>
              <a:t>. </a:t>
            </a:r>
            <a:r>
              <a:rPr lang="en-US" baseline="0" dirty="0" err="1"/>
              <a:t>Ja</a:t>
            </a:r>
            <a:r>
              <a:rPr lang="en-US" baseline="0" dirty="0"/>
              <a:t> </a:t>
            </a:r>
            <a:r>
              <a:rPr lang="en-US" baseline="0" dirty="0" err="1"/>
              <a:t>nii</a:t>
            </a:r>
            <a:r>
              <a:rPr lang="en-US" baseline="0" dirty="0"/>
              <a:t> </a:t>
            </a:r>
            <a:r>
              <a:rPr lang="en-US" baseline="0" dirty="0" err="1"/>
              <a:t>sündiski</a:t>
            </a:r>
            <a:r>
              <a:rPr lang="en-US" baseline="0" dirty="0"/>
              <a:t> </a:t>
            </a:r>
            <a:r>
              <a:rPr lang="en-US" baseline="0" dirty="0" err="1"/>
              <a:t>Munamägi</a:t>
            </a:r>
            <a:r>
              <a:rPr lang="en-US" baseline="0" dirty="0"/>
              <a:t> </a:t>
            </a:r>
            <a:r>
              <a:rPr lang="en-US" baseline="0" dirty="0" err="1"/>
              <a:t>ja</a:t>
            </a:r>
            <a:r>
              <a:rPr lang="en-US" baseline="0" dirty="0"/>
              <a:t> </a:t>
            </a:r>
            <a:r>
              <a:rPr lang="en-US" baseline="0" dirty="0" err="1"/>
              <a:t>koos</a:t>
            </a:r>
            <a:r>
              <a:rPr lang="en-US" baseline="0" dirty="0"/>
              <a:t> </a:t>
            </a:r>
            <a:r>
              <a:rPr lang="en-US" baseline="0" dirty="0" err="1"/>
              <a:t>sellega</a:t>
            </a:r>
            <a:r>
              <a:rPr lang="en-US" baseline="0" dirty="0"/>
              <a:t> ka </a:t>
            </a:r>
            <a:r>
              <a:rPr lang="en-US" baseline="0" dirty="0" err="1"/>
              <a:t>Lõuna-Eesti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Karl XII</a:t>
            </a:r>
            <a:r>
              <a:rPr lang="en-US" baseline="0" dirty="0"/>
              <a:t> </a:t>
            </a:r>
            <a:r>
              <a:rPr lang="en-US" baseline="0" dirty="0" err="1"/>
              <a:t>kullavankri</a:t>
            </a:r>
            <a:r>
              <a:rPr lang="en-US" baseline="0" dirty="0"/>
              <a:t> </a:t>
            </a:r>
            <a:r>
              <a:rPr lang="en-US" baseline="0" dirty="0" err="1"/>
              <a:t>lugu</a:t>
            </a:r>
            <a:r>
              <a:rPr lang="en-US" baseline="0" dirty="0"/>
              <a:t> </a:t>
            </a:r>
            <a:r>
              <a:rPr lang="en-US" baseline="0" dirty="0" err="1"/>
              <a:t>Põhjasõja</a:t>
            </a:r>
            <a:r>
              <a:rPr lang="en-US" baseline="0" dirty="0"/>
              <a:t> </a:t>
            </a:r>
            <a:r>
              <a:rPr lang="en-US" baseline="0" dirty="0" err="1"/>
              <a:t>päevilt</a:t>
            </a:r>
            <a:r>
              <a:rPr lang="en-US" baseline="0" dirty="0"/>
              <a:t>. 300 </a:t>
            </a:r>
            <a:r>
              <a:rPr lang="en-US" baseline="0" dirty="0" err="1"/>
              <a:t>aastat</a:t>
            </a:r>
            <a:r>
              <a:rPr lang="en-US" baseline="0" dirty="0"/>
              <a:t> on </a:t>
            </a:r>
            <a:r>
              <a:rPr lang="en-US" baseline="0" dirty="0" err="1"/>
              <a:t>möödnud</a:t>
            </a:r>
            <a:r>
              <a:rPr lang="en-US" baseline="0" dirty="0"/>
              <a:t>, </a:t>
            </a:r>
            <a:r>
              <a:rPr lang="en-US" baseline="0" dirty="0" err="1"/>
              <a:t>aga</a:t>
            </a:r>
            <a:r>
              <a:rPr lang="en-US" baseline="0" dirty="0"/>
              <a:t> </a:t>
            </a:r>
            <a:r>
              <a:rPr lang="en-US" baseline="0" dirty="0" err="1"/>
              <a:t>rahvas</a:t>
            </a:r>
            <a:r>
              <a:rPr lang="en-US" baseline="0" dirty="0"/>
              <a:t> </a:t>
            </a:r>
            <a:r>
              <a:rPr lang="en-US" baseline="0" dirty="0" err="1"/>
              <a:t>ikka</a:t>
            </a:r>
            <a:r>
              <a:rPr lang="en-US" baseline="0" dirty="0"/>
              <a:t> </a:t>
            </a:r>
            <a:r>
              <a:rPr lang="en-US" baseline="0" dirty="0" err="1"/>
              <a:t>mäletab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21</a:t>
            </a:r>
            <a:r>
              <a:rPr lang="en-US" baseline="0" dirty="0"/>
              <a:t> </a:t>
            </a:r>
            <a:r>
              <a:rPr lang="en-US" baseline="0" dirty="0" err="1"/>
              <a:t>raami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04966D-937F-9D49-8A2D-3F874C57A5A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concentrated on tourism platforms during</a:t>
            </a:r>
            <a:r>
              <a:rPr lang="en-US" baseline="0" dirty="0"/>
              <a:t> those 2 years. Tourism is a really good for joining people and organizations.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 competition, 400 photos, 8 videos, 5000 people involved into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Jooga</a:t>
            </a:r>
            <a:r>
              <a:rPr lang="en-US" dirty="0"/>
              <a:t> in Tartu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sz="1200" dirty="0"/>
              <a:t>South Estonia is an innovative place for living, working</a:t>
            </a:r>
            <a:r>
              <a:rPr lang="et-EE" sz="1200" baseline="0" dirty="0"/>
              <a:t> and </a:t>
            </a:r>
            <a:r>
              <a:rPr lang="et-EE" sz="1200" dirty="0"/>
              <a:t>visiting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76B4-69E5-F64B-B00C-16582E83A25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BA57D-E879-4F7F-894C-7F86CBC3105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3D3F3-56C0-42AB-BF1A-6D7804B512B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3458-6A13-4103-B6EE-990B4B6B0992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0FE09-5B5D-4A1F-863E-D879110CF7F8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39D4E-B183-45A2-8B72-7DC52DA3930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5D7CA-9BB5-45F9-B3FD-60045B4DD6E5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A5231-AC0A-4106-A9B4-D2E32885923A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E4854-7D42-492C-B02E-B7B73EE92E1F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82785-DC31-47F0-9DF4-9665D8E748B5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22AA-176E-4049-AF0F-A23EFC260DEC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9CE0-8B8E-4564-9F3D-FE7D4F05BF4C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F6005B4-657A-4908-805C-11AC9CB383CF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9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d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d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0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d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d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d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d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6.wmf"/><Relationship Id="rId21" Type="http://schemas.openxmlformats.org/officeDocument/2006/relationships/image" Target="../media/image23.wmf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17" Type="http://schemas.openxmlformats.org/officeDocument/2006/relationships/image" Target="../media/image19.wmf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wmf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5" Type="http://schemas.openxmlformats.org/officeDocument/2006/relationships/image" Target="../media/image7.wmf"/><Relationship Id="rId15" Type="http://schemas.openxmlformats.org/officeDocument/2006/relationships/image" Target="../media/image17.wmf"/><Relationship Id="rId23" Type="http://schemas.openxmlformats.org/officeDocument/2006/relationships/image" Target="../media/image25.png"/><Relationship Id="rId10" Type="http://schemas.openxmlformats.org/officeDocument/2006/relationships/image" Target="../media/image12.wmf"/><Relationship Id="rId19" Type="http://schemas.openxmlformats.org/officeDocument/2006/relationships/image" Target="../media/image21.wmf"/><Relationship Id="rId4" Type="http://schemas.openxmlformats.org/officeDocument/2006/relationships/image" Target="../media/image1.wmf"/><Relationship Id="rId9" Type="http://schemas.openxmlformats.org/officeDocument/2006/relationships/image" Target="../media/image11.jpeg"/><Relationship Id="rId14" Type="http://schemas.openxmlformats.org/officeDocument/2006/relationships/image" Target="../media/image16.wmf"/><Relationship Id="rId2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am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rojekti-logo-eng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9139" y="1988800"/>
            <a:ext cx="6465722" cy="177942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4876800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t-EE" sz="2800" b="1" dirty="0">
                <a:latin typeface="Humnst777 BT" pitchFamily="34" charset="0"/>
              </a:rPr>
              <a:t>Kristiina Tammets</a:t>
            </a:r>
          </a:p>
          <a:p>
            <a:r>
              <a:rPr lang="et-EE" sz="2800" b="1" dirty="0">
                <a:latin typeface="Humnst777 BT" pitchFamily="34" charset="0"/>
              </a:rPr>
              <a:t>LAG Tartu County Development Association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09600" y="381000"/>
            <a:ext cx="7391400" cy="62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t-EE" sz="2400" b="1" dirty="0"/>
              <a:t>Main project activities in 2013-2015</a:t>
            </a:r>
            <a:br>
              <a:rPr lang="et-EE" sz="2400" b="1" dirty="0"/>
            </a:br>
            <a:endParaRPr lang="et-EE" sz="2400" b="1" dirty="0"/>
          </a:p>
          <a:p>
            <a:pPr>
              <a:spcAft>
                <a:spcPts val="600"/>
              </a:spcAft>
              <a:buFont typeface="Wingdings" charset="2"/>
              <a:buChar char="§"/>
              <a:defRPr/>
            </a:pPr>
            <a:r>
              <a:rPr lang="et-EE" sz="2400" dirty="0"/>
              <a:t> Creating yellow frames tourism route;</a:t>
            </a:r>
          </a:p>
          <a:p>
            <a:pPr>
              <a:spcAft>
                <a:spcPts val="600"/>
              </a:spcAft>
              <a:buFont typeface="Wingdings" charset="2"/>
              <a:buChar char="§"/>
              <a:defRPr/>
            </a:pPr>
            <a:r>
              <a:rPr lang="et-EE" sz="2400" dirty="0"/>
              <a:t> Training programs for entrepreneurs; </a:t>
            </a:r>
          </a:p>
          <a:p>
            <a:pPr lvl="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/>
              <a:t> Media advertising: articles in the media, magazine National Geographic, television, social media;</a:t>
            </a:r>
            <a:endParaRPr lang="cs-CZ" sz="2400" dirty="0"/>
          </a:p>
          <a:p>
            <a:pPr lvl="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/>
              <a:t> Participation in fairs: travel fair, </a:t>
            </a:r>
            <a:r>
              <a:rPr lang="en-GB" sz="2400" dirty="0" err="1"/>
              <a:t>Balttour</a:t>
            </a:r>
            <a:r>
              <a:rPr lang="en-GB" sz="2400" dirty="0"/>
              <a:t>, </a:t>
            </a:r>
            <a:r>
              <a:rPr lang="en-GB" sz="2400" dirty="0" err="1"/>
              <a:t>Tourest</a:t>
            </a:r>
            <a:r>
              <a:rPr lang="en-GB" sz="2400" dirty="0"/>
              <a:t>;</a:t>
            </a:r>
            <a:endParaRPr lang="cs-CZ" sz="2400" dirty="0"/>
          </a:p>
          <a:p>
            <a:pPr lvl="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/>
              <a:t> Routes and study trip packages: culture and history, active holidays, innovation;</a:t>
            </a:r>
            <a:endParaRPr lang="cs-CZ" sz="2400" dirty="0"/>
          </a:p>
          <a:p>
            <a:pPr lvl="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/>
              <a:t> Photo exhibitions with famous photographs;</a:t>
            </a:r>
            <a:endParaRPr lang="cs-CZ" sz="2400" dirty="0"/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GB" sz="2400" dirty="0"/>
              <a:t> Marketing campaign activities: coupon book and offers website;</a:t>
            </a:r>
          </a:p>
          <a:p>
            <a:pPr lvl="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/>
              <a:t> Organising competitions: photo and video competition, souvenir competition.</a:t>
            </a:r>
            <a:endParaRPr lang="cs-CZ" sz="2400" dirty="0"/>
          </a:p>
          <a:p>
            <a:pPr>
              <a:spcAft>
                <a:spcPts val="600"/>
              </a:spcAft>
              <a:buFont typeface="Wingdings" charset="2"/>
              <a:buChar char="§"/>
            </a:pPr>
            <a:endParaRPr lang="et-EE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468dda4cdff30f5fc89b429005606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9872980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e30782d54d71acb5657dc514a3e03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10394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5e910a9331b952fbc5347a75e55d4f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489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f7085082284735bb5a368f5b6139d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2000" y="22860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/>
              <a:t>VIDEO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04800" y="381000"/>
            <a:ext cx="8458200" cy="723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t-EE" sz="2400" b="1" dirty="0"/>
              <a:t>Main activities since 2015 focus on innovation and sustainable development </a:t>
            </a:r>
            <a:br>
              <a:rPr lang="et-EE" sz="2400" b="1" dirty="0"/>
            </a:br>
            <a:endParaRPr lang="et-EE" sz="2400" b="1" dirty="0"/>
          </a:p>
          <a:p>
            <a:pPr lvl="0">
              <a:spcAft>
                <a:spcPts val="1200"/>
              </a:spcAft>
              <a:defRPr/>
            </a:pPr>
            <a:r>
              <a:rPr lang="en-US" sz="2400" dirty="0"/>
              <a:t>Our role – to support the growth of innovation inside the region through networking and communication </a:t>
            </a:r>
            <a:endParaRPr lang="en-GB" sz="2400" dirty="0"/>
          </a:p>
          <a:p>
            <a:pPr>
              <a:spcAft>
                <a:spcPts val="1200"/>
              </a:spcAft>
              <a:defRPr/>
            </a:pPr>
            <a:endParaRPr lang="et-EE" sz="2400" dirty="0"/>
          </a:p>
          <a:p>
            <a:pPr lvl="0">
              <a:spcAft>
                <a:spcPts val="1200"/>
              </a:spcAft>
              <a:buFont typeface="Wingdings" charset="2"/>
              <a:buChar char="§"/>
            </a:pPr>
            <a:r>
              <a:rPr lang="en-GB" sz="2400" dirty="0"/>
              <a:t> Cooperation with competence centres (universities, science parks, etc.), Idea Lab (various parties involved);</a:t>
            </a:r>
            <a:endParaRPr lang="cs-CZ" sz="2400" dirty="0"/>
          </a:p>
          <a:p>
            <a:pPr lvl="0">
              <a:spcAft>
                <a:spcPts val="1200"/>
              </a:spcAft>
              <a:buFont typeface="Wingdings" charset="2"/>
              <a:buChar char="§"/>
            </a:pPr>
            <a:r>
              <a:rPr lang="en-GB" sz="2400" dirty="0"/>
              <a:t> Participation in research and development projects (sustainable technologies, IT applications, innovative methods etc);</a:t>
            </a:r>
            <a:endParaRPr lang="cs-CZ" sz="2400" dirty="0"/>
          </a:p>
          <a:p>
            <a:pPr lvl="0">
              <a:spcAft>
                <a:spcPts val="1200"/>
              </a:spcAft>
              <a:buFont typeface="Wingdings" charset="2"/>
              <a:buChar char="§"/>
            </a:pPr>
            <a:r>
              <a:rPr lang="en-GB" sz="2400" dirty="0"/>
              <a:t> Training and incubation programs for stakeholders, seminars and study tours;</a:t>
            </a:r>
          </a:p>
          <a:p>
            <a:pPr lvl="0">
              <a:spcAft>
                <a:spcPts val="1200"/>
              </a:spcAft>
              <a:buFont typeface="Wingdings" charset="2"/>
              <a:buChar char="§"/>
            </a:pPr>
            <a:r>
              <a:rPr lang="en-GB" sz="2400" dirty="0"/>
              <a:t> Networking, awareness-raising and communication</a:t>
            </a:r>
          </a:p>
          <a:p>
            <a:pPr lvl="0">
              <a:spcAft>
                <a:spcPts val="1200"/>
              </a:spcAft>
            </a:pPr>
            <a:endParaRPr lang="en-GB" sz="2400" dirty="0"/>
          </a:p>
          <a:p>
            <a:pPr lvl="0">
              <a:spcAft>
                <a:spcPts val="1200"/>
              </a:spcAft>
            </a:pPr>
            <a:r>
              <a:rPr lang="en-GB" sz="2400" dirty="0"/>
              <a:t> </a:t>
            </a:r>
            <a:endParaRPr lang="et-EE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0" y="304800"/>
            <a:ext cx="7467600" cy="610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t-EE" sz="2400" b="1" dirty="0"/>
              <a:t>Why this project has been successful?</a:t>
            </a:r>
          </a:p>
          <a:p>
            <a:pPr>
              <a:defRPr/>
            </a:pPr>
            <a:endParaRPr lang="et-EE" sz="2400" b="1" dirty="0"/>
          </a:p>
          <a:p>
            <a:pPr>
              <a:spcAft>
                <a:spcPts val="4800"/>
              </a:spcAft>
              <a:buFont typeface="Wingdings" charset="2"/>
              <a:buChar char="§"/>
            </a:pPr>
            <a:r>
              <a:rPr lang="en-US" sz="2400" dirty="0"/>
              <a:t> Identity – strengthening local communities and identity of the whole South Estonia region – 6 counties, 7 Leader areas;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 sz="2400" dirty="0"/>
              <a:t> New dimension of cooperation - across borders and sectors, networking between local communities and entrepreneurs. 500-600 entrepreneurs involved. Additionally to tourism entrepreneurs we involved industries and scientific institutions, IT;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 sz="2400" dirty="0"/>
              <a:t> Rural and urban co-operation. 8 towns involved outside Leader area;</a:t>
            </a:r>
          </a:p>
          <a:p>
            <a:pPr>
              <a:spcAft>
                <a:spcPts val="1800"/>
              </a:spcAft>
            </a:pPr>
            <a:endParaRPr 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0" y="533400"/>
            <a:ext cx="7467600" cy="637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t-EE" sz="2400" b="1" dirty="0"/>
              <a:t>Why this project has been successful?</a:t>
            </a:r>
          </a:p>
          <a:p>
            <a:pPr>
              <a:spcAft>
                <a:spcPts val="0"/>
              </a:spcAft>
              <a:defRPr/>
            </a:pPr>
            <a:endParaRPr lang="et-EE" sz="2400" b="1" dirty="0"/>
          </a:p>
          <a:p>
            <a:pPr>
              <a:spcAft>
                <a:spcPts val="0"/>
              </a:spcAft>
              <a:buFont typeface="Wingdings" charset="2"/>
              <a:buChar char="§"/>
            </a:pPr>
            <a:r>
              <a:rPr lang="en-US" sz="2400" dirty="0"/>
              <a:t> Innovative structure of management – 30 organizations involved as partners;</a:t>
            </a:r>
            <a:r>
              <a:rPr lang="cs-CZ" sz="2400" dirty="0"/>
              <a:t> </a:t>
            </a:r>
          </a:p>
          <a:p>
            <a:pPr>
              <a:spcAft>
                <a:spcPts val="0"/>
              </a:spcAft>
            </a:pPr>
            <a:endParaRPr lang="cs-CZ" sz="2400" dirty="0"/>
          </a:p>
          <a:p>
            <a:pPr>
              <a:spcAft>
                <a:spcPts val="0"/>
              </a:spcAft>
              <a:buFont typeface="Wingdings" charset="2"/>
              <a:buChar char="§"/>
            </a:pPr>
            <a:r>
              <a:rPr lang="en-US" sz="2400" dirty="0"/>
              <a:t> Empowering the innovation of the region</a:t>
            </a:r>
            <a:r>
              <a:rPr lang="cs-CZ" sz="2400" dirty="0"/>
              <a:t>  - innovation route, involvement of </a:t>
            </a:r>
            <a:r>
              <a:rPr lang="en-US" sz="2400" dirty="0"/>
              <a:t>universities and scientific institutions, creative industries and IT technology;</a:t>
            </a:r>
            <a:r>
              <a:rPr lang="cs-CZ" sz="2400" dirty="0"/>
              <a:t> </a:t>
            </a:r>
          </a:p>
          <a:p>
            <a:pPr>
              <a:spcAft>
                <a:spcPts val="0"/>
              </a:spcAft>
            </a:pPr>
            <a:endParaRPr lang="cs-CZ" sz="2400" dirty="0"/>
          </a:p>
          <a:p>
            <a:pPr>
              <a:spcAft>
                <a:spcPts val="0"/>
              </a:spcAft>
              <a:buFont typeface="Wingdings" charset="2"/>
              <a:buChar char="§"/>
            </a:pPr>
            <a:r>
              <a:rPr lang="en-US" sz="2400" dirty="0"/>
              <a:t> Multi financing model - EAFRD and Fisheries Fund, Estonian Enterprise, public and private sector;</a:t>
            </a:r>
          </a:p>
          <a:p>
            <a:pPr>
              <a:spcAft>
                <a:spcPts val="0"/>
              </a:spcAft>
            </a:pPr>
            <a:endParaRPr lang="en-US" sz="2400" dirty="0"/>
          </a:p>
          <a:p>
            <a:pPr>
              <a:spcAft>
                <a:spcPts val="0"/>
              </a:spcAft>
              <a:buFont typeface="Wingdings" charset="2"/>
              <a:buChar char="§"/>
            </a:pPr>
            <a:r>
              <a:rPr lang="cs-CZ" sz="2400" dirty="0"/>
              <a:t> Number of visitors  - growth of internal toursim 12%, website www.visitsouthestonia.com visits increased 3 times.</a:t>
            </a:r>
          </a:p>
          <a:p>
            <a:pPr>
              <a:spcAft>
                <a:spcPts val="0"/>
              </a:spcAft>
              <a:defRPr/>
            </a:pPr>
            <a:endParaRPr lang="et-EE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3400" y="302360"/>
            <a:ext cx="8153400" cy="65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t-EE" sz="2400" b="1" dirty="0"/>
              <a:t>Challenges</a:t>
            </a:r>
          </a:p>
          <a:p>
            <a:pPr>
              <a:defRPr/>
            </a:pPr>
            <a:endParaRPr lang="et-EE" sz="2400" b="1" dirty="0"/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 Creating common understanding again and again. Involvement and openness;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 Involvement of entrepreneurs, difficulties to explain direct benefits at the beginning;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 Management of multi financing budget among project partners;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 Technical support related to budget and eligible costs. Project model was very new also for MA/PA;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 Public procurement requirement cleared up at the end of the project.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endParaRPr lang="en-US" sz="2400" dirty="0"/>
          </a:p>
          <a:p>
            <a:pPr>
              <a:spcAft>
                <a:spcPts val="600"/>
              </a:spcAft>
              <a:buFont typeface="Wingdings" charset="2"/>
              <a:buChar char="§"/>
            </a:pPr>
            <a:endParaRPr lang="en-US" sz="2400" dirty="0"/>
          </a:p>
          <a:p>
            <a:pPr>
              <a:defRPr/>
            </a:pPr>
            <a:endParaRPr lang="et-EE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2000" y="22860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/>
              <a:t>VIDEO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 descr="NGE_0615_LE_Tartu_final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152401" y="-6928"/>
            <a:ext cx="9963151" cy="724592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E_0815_LE_Taluturg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6501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70" y="5661310"/>
            <a:ext cx="2074564" cy="684986"/>
          </a:xfrm>
          <a:prstGeom prst="rect">
            <a:avLst/>
          </a:prstGeom>
        </p:spPr>
      </p:pic>
      <p:pic>
        <p:nvPicPr>
          <p:cNvPr id="6" name="Picture 5" descr="NGE_Sihtkoht_L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42875" y="0"/>
            <a:ext cx="9429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E_0514_Sihtkoht_LE-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14562" y="0"/>
            <a:ext cx="47148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GE_0514_Sihtkoht_LE-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14562" y="0"/>
            <a:ext cx="47148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GE_100places_LE_variandid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45" y="0"/>
            <a:ext cx="53915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am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1828800"/>
            <a:ext cx="5901538" cy="194858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am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rojekti-logo-eng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9139" y="1988800"/>
            <a:ext cx="6465722" cy="177942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70" y="5661310"/>
            <a:ext cx="2074564" cy="684986"/>
          </a:xfrm>
          <a:prstGeom prst="rect">
            <a:avLst/>
          </a:prstGeom>
        </p:spPr>
      </p:pic>
      <p:pic>
        <p:nvPicPr>
          <p:cNvPr id="4" name="Picture 3" descr="NGE_0713_Louna_Eesti_loodu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-228600"/>
            <a:ext cx="9744075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70" y="5661310"/>
            <a:ext cx="2074564" cy="684986"/>
          </a:xfrm>
          <a:prstGeom prst="rect">
            <a:avLst/>
          </a:prstGeom>
        </p:spPr>
      </p:pic>
      <p:pic>
        <p:nvPicPr>
          <p:cNvPr id="5" name="Picture 4" descr="NGE_0214_Louna_Eesti_kultuu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142875" y="0"/>
            <a:ext cx="9429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-esto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768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70" y="5661310"/>
            <a:ext cx="2074564" cy="684986"/>
          </a:xfrm>
          <a:prstGeom prst="rect">
            <a:avLst/>
          </a:prstGeom>
        </p:spPr>
      </p:pic>
      <p:pic>
        <p:nvPicPr>
          <p:cNvPr id="6" name="Picture 5" descr="NGE_0614_LE_aktiivne puhkus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3909"/>
            <a:ext cx="9144000" cy="66501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70" y="5661310"/>
            <a:ext cx="2074564" cy="684986"/>
          </a:xfrm>
          <a:prstGeom prst="rect">
            <a:avLst/>
          </a:prstGeom>
        </p:spPr>
      </p:pic>
      <p:pic>
        <p:nvPicPr>
          <p:cNvPr id="4" name="Picture 3" descr="NGE_1114_LE_innovatsioon_v6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42873" y="0"/>
            <a:ext cx="942974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fot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fotonaitus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966788"/>
            <a:ext cx="3992563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tse-hea-koostoopartner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6400800" cy="9057940"/>
          </a:xfrm>
          <a:prstGeom prst="rect">
            <a:avLst/>
          </a:prstGeom>
        </p:spPr>
      </p:pic>
      <p:pic>
        <p:nvPicPr>
          <p:cNvPr id="7" name="Picture 6" descr="projekti-logo-est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70" y="5661310"/>
            <a:ext cx="2074564" cy="68498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838200" y="762000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t-EE" sz="2400" b="1" dirty="0">
                <a:latin typeface="+mn-lt"/>
              </a:rPr>
              <a:t>Turismimess MATKA Helsingis</a:t>
            </a:r>
            <a:endParaRPr lang="en-US" sz="2400" b="1" dirty="0">
              <a:latin typeface="+mn-lt"/>
            </a:endParaRPr>
          </a:p>
        </p:txBody>
      </p:sp>
      <p:pic>
        <p:nvPicPr>
          <p:cNvPr id="3074" name="Picture 2" descr="C:\Users\Angela\Dropbox\Matka mess\IMG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5" y="1350879"/>
            <a:ext cx="7704435" cy="51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63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ngela\Dropbox\Matka mess\IMG_EAS TAK direktor Tarmo Mut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8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gela\Dropbox\Matka mess\IMG_Majandusminister Juhan Parts ja EAS juhatuse liige Martin Hirvo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575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91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838200" y="762000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6146" name="Picture 2" descr="C:\Users\Angela\Desktop\my documents\pildid\Balttour 2014\IMG_7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332570"/>
            <a:ext cx="8497180" cy="61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38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838200" y="762000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t-EE" sz="2400" b="1" dirty="0">
                <a:solidFill>
                  <a:srgbClr val="000000"/>
                </a:solidFill>
              </a:rPr>
              <a:t>Kultuuri- ja ajaloomarsruut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9" y="1700760"/>
            <a:ext cx="1937692" cy="41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41" y="1700760"/>
            <a:ext cx="1908059" cy="41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9" y="1700760"/>
            <a:ext cx="1913717" cy="41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375" y="1700760"/>
            <a:ext cx="1909195" cy="41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550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0" y="1196690"/>
            <a:ext cx="8209140" cy="518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400" b="1" dirty="0">
                <a:latin typeface="+mn-lt"/>
              </a:rPr>
              <a:t>www.visitsouthestonia.com</a:t>
            </a:r>
          </a:p>
        </p:txBody>
      </p:sp>
    </p:spTree>
    <p:extLst>
      <p:ext uri="{BB962C8B-B14F-4D97-AF65-F5344CB8AC3E}">
        <p14:creationId xmlns:p14="http://schemas.microsoft.com/office/powerpoint/2010/main" val="545999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3" descr="suveniirikonkurss-kuts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48894" y="0"/>
            <a:ext cx="4846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6" descr="skeemid-eduloost-e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71600" y="-762000"/>
            <a:ext cx="6172200" cy="873444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 descr="L-E-videokonkurss-174k625x254+3-trykki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89845" y="0"/>
            <a:ext cx="47643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 descr="tas-slaidid-960x640-1-uu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304800"/>
            <a:ext cx="94869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8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 descr="L-E-innovatsiooni_marsruu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45409"/>
            <a:ext cx="9144000" cy="65671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0" y="1219200"/>
            <a:ext cx="7162800" cy="932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 Expanding the network internationally (Northern Ireland, Latvia, Finland, Czech Republic);</a:t>
            </a:r>
          </a:p>
          <a:p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 Contributing to the Tartu city application for cultural capital of Europe 2024;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 Establishing cooperation with secondary airports in Europe and in China;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 Developing new cooperation network on the coastline of river </a:t>
            </a:r>
            <a:r>
              <a:rPr lang="en-US" sz="2400" dirty="0" err="1"/>
              <a:t>Emajõgi</a:t>
            </a:r>
            <a:r>
              <a:rPr lang="en-US" sz="2400" dirty="0"/>
              <a:t>;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 Continuous training activities for local stakeholders.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 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endParaRPr lang="cs-CZ" sz="2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/>
              <a:t>Our local and global challenges today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3400" y="1600200"/>
            <a:ext cx="792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Purposes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To strengthen regional identity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To make region well-known and bring visitors from other places in Estonia and aboard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To develop innovative products and services</a:t>
            </a:r>
          </a:p>
          <a:p>
            <a:endParaRPr lang="cs-CZ" sz="2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9600" y="6858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/>
              <a:t>Purposes and values of the project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9600" y="3886200"/>
            <a:ext cx="792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Values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Beautiful nature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Diverse culture and national traditions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Local food and natural products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Active holidays and healthy lifestyle</a:t>
            </a:r>
          </a:p>
          <a:p>
            <a:pPr>
              <a:buFont typeface="Wingdings" charset="2"/>
              <a:buChar char="§"/>
            </a:pPr>
            <a:r>
              <a:rPr lang="en-US" sz="2400" dirty="0"/>
              <a:t>Sustainable and innovative entrepreneurship</a:t>
            </a:r>
            <a:endParaRPr lang="cs-CZ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kollane-rib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560"/>
            <a:ext cx="9144000" cy="1224170"/>
          </a:xfrm>
          <a:prstGeom prst="rect">
            <a:avLst/>
          </a:prstGeom>
        </p:spPr>
      </p:pic>
      <p:pic>
        <p:nvPicPr>
          <p:cNvPr id="23" name="Picture 22" descr="raam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87780" y="620609"/>
            <a:ext cx="5616780" cy="79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t-EE" sz="4000" b="1" dirty="0">
                <a:latin typeface="Humnst777 BT" pitchFamily="34" charset="0"/>
              </a:rPr>
              <a:t>Project partners</a:t>
            </a:r>
          </a:p>
        </p:txBody>
      </p:sp>
      <p:pic>
        <p:nvPicPr>
          <p:cNvPr id="5" name="Picture 4" descr="projekti-logo-est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450" y="583714"/>
            <a:ext cx="2074564" cy="684986"/>
          </a:xfrm>
          <a:prstGeom prst="rect">
            <a:avLst/>
          </a:prstGeom>
        </p:spPr>
      </p:pic>
      <p:pic>
        <p:nvPicPr>
          <p:cNvPr id="7" name="Picture 6" descr="eas-logo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1600200"/>
            <a:ext cx="1812090" cy="531039"/>
          </a:xfrm>
          <a:prstGeom prst="rect">
            <a:avLst/>
          </a:prstGeom>
        </p:spPr>
      </p:pic>
      <p:pic>
        <p:nvPicPr>
          <p:cNvPr id="8" name="Picture 7" descr="eu-logo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1600200"/>
            <a:ext cx="2580279" cy="603276"/>
          </a:xfrm>
          <a:prstGeom prst="rect">
            <a:avLst/>
          </a:prstGeom>
        </p:spPr>
      </p:pic>
      <p:pic>
        <p:nvPicPr>
          <p:cNvPr id="9" name="Picture 8" descr="kalaeu-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1524000"/>
            <a:ext cx="1917454" cy="655170"/>
          </a:xfrm>
          <a:prstGeom prst="rect">
            <a:avLst/>
          </a:prstGeom>
        </p:spPr>
      </p:pic>
      <p:pic>
        <p:nvPicPr>
          <p:cNvPr id="10" name="Picture 9" descr="hollan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" y="2286000"/>
            <a:ext cx="2016280" cy="732506"/>
          </a:xfrm>
          <a:prstGeom prst="rect">
            <a:avLst/>
          </a:prstGeom>
        </p:spPr>
      </p:pic>
      <p:pic>
        <p:nvPicPr>
          <p:cNvPr id="11" name="Picture 10" descr="ng-logo.wm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19400" y="2362200"/>
            <a:ext cx="1667576" cy="603276"/>
          </a:xfrm>
          <a:prstGeom prst="rect">
            <a:avLst/>
          </a:prstGeom>
        </p:spPr>
      </p:pic>
      <p:pic>
        <p:nvPicPr>
          <p:cNvPr id="12" name="Picture 11" descr="mustvee-lin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39000" y="2286000"/>
            <a:ext cx="735442" cy="879646"/>
          </a:xfrm>
          <a:prstGeom prst="rect">
            <a:avLst/>
          </a:prstGeom>
        </p:spPr>
      </p:pic>
      <p:pic>
        <p:nvPicPr>
          <p:cNvPr id="13" name="Picture 12" descr="peipsimaa-logo.wm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3400" y="5486400"/>
            <a:ext cx="2324405" cy="619963"/>
          </a:xfrm>
          <a:prstGeom prst="rect">
            <a:avLst/>
          </a:prstGeom>
        </p:spPr>
      </p:pic>
      <p:pic>
        <p:nvPicPr>
          <p:cNvPr id="14" name="Picture 13" descr="piiriveere-logo.wm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62200" y="3657600"/>
            <a:ext cx="1354226" cy="745236"/>
          </a:xfrm>
          <a:prstGeom prst="rect">
            <a:avLst/>
          </a:prstGeom>
        </p:spPr>
      </p:pic>
      <p:pic>
        <p:nvPicPr>
          <p:cNvPr id="15" name="Picture 14" descr="polvamaa-logo.wm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9600" y="4572000"/>
            <a:ext cx="2088290" cy="624222"/>
          </a:xfrm>
          <a:prstGeom prst="rect">
            <a:avLst/>
          </a:prstGeom>
        </p:spPr>
      </p:pic>
      <p:pic>
        <p:nvPicPr>
          <p:cNvPr id="16" name="Picture 15" descr="tartu-linn-logo.wm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48200" y="2286000"/>
            <a:ext cx="1224170" cy="612938"/>
          </a:xfrm>
          <a:prstGeom prst="rect">
            <a:avLst/>
          </a:prstGeom>
        </p:spPr>
      </p:pic>
      <p:pic>
        <p:nvPicPr>
          <p:cNvPr id="17" name="Picture 16" descr="tas-logo.wm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114800" y="3124200"/>
            <a:ext cx="3024420" cy="437791"/>
          </a:xfrm>
          <a:prstGeom prst="rect">
            <a:avLst/>
          </a:prstGeom>
        </p:spPr>
      </p:pic>
      <p:pic>
        <p:nvPicPr>
          <p:cNvPr id="18" name="Picture 17" descr="valga-logo.wm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248400" y="2286000"/>
            <a:ext cx="558926" cy="797887"/>
          </a:xfrm>
          <a:prstGeom prst="rect">
            <a:avLst/>
          </a:prstGeom>
        </p:spPr>
      </p:pic>
      <p:pic>
        <p:nvPicPr>
          <p:cNvPr id="19" name="Picture 18" descr="valgamaa-partnerlus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57800" y="3886199"/>
            <a:ext cx="2286000" cy="544651"/>
          </a:xfrm>
          <a:prstGeom prst="rect">
            <a:avLst/>
          </a:prstGeom>
        </p:spPr>
      </p:pic>
      <p:pic>
        <p:nvPicPr>
          <p:cNvPr id="20" name="Picture 19" descr="valgamaa-partnerluskogu.wm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467600" y="3124200"/>
            <a:ext cx="786205" cy="792110"/>
          </a:xfrm>
          <a:prstGeom prst="rect">
            <a:avLst/>
          </a:prstGeom>
        </p:spPr>
      </p:pic>
      <p:pic>
        <p:nvPicPr>
          <p:cNvPr id="21" name="Picture 20" descr="vortsjarv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71800" y="5410200"/>
            <a:ext cx="3400425" cy="1009650"/>
          </a:xfrm>
          <a:prstGeom prst="rect">
            <a:avLst/>
          </a:prstGeom>
        </p:spPr>
      </p:pic>
      <p:pic>
        <p:nvPicPr>
          <p:cNvPr id="22" name="Picture 21" descr="jogevamaa-koostook.wm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33400" y="3200400"/>
            <a:ext cx="3384470" cy="383503"/>
          </a:xfrm>
          <a:prstGeom prst="rect">
            <a:avLst/>
          </a:prstGeom>
        </p:spPr>
      </p:pic>
      <p:pic>
        <p:nvPicPr>
          <p:cNvPr id="24" name="Picture 23" descr="vaa logo (1)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29400" y="5410200"/>
            <a:ext cx="1228396" cy="838200"/>
          </a:xfrm>
          <a:prstGeom prst="rect">
            <a:avLst/>
          </a:prstGeom>
        </p:spPr>
      </p:pic>
      <p:pic>
        <p:nvPicPr>
          <p:cNvPr id="25" name="Picture 24" descr="polvamaa arenduskeskus 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29000" y="4495799"/>
            <a:ext cx="1828800" cy="702913"/>
          </a:xfrm>
          <a:prstGeom prst="rect">
            <a:avLst/>
          </a:prstGeom>
        </p:spPr>
      </p:pic>
      <p:pic>
        <p:nvPicPr>
          <p:cNvPr id="26" name="Picture 25" descr="logo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3400" y="3657600"/>
            <a:ext cx="1676400" cy="824247"/>
          </a:xfrm>
          <a:prstGeom prst="rect">
            <a:avLst/>
          </a:prstGeom>
        </p:spPr>
      </p:pic>
      <p:pic>
        <p:nvPicPr>
          <p:cNvPr id="28" name="Picture 27" descr="Setomaa Turism_logo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62400" y="3581400"/>
            <a:ext cx="1225550" cy="937598"/>
          </a:xfrm>
          <a:prstGeom prst="rect">
            <a:avLst/>
          </a:prstGeom>
        </p:spPr>
      </p:pic>
      <p:pic>
        <p:nvPicPr>
          <p:cNvPr id="29" name="Picture 28" descr="Logo-CMYK-EST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62600" y="4724400"/>
            <a:ext cx="3009900" cy="5593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9459" name="Content Placeholder 3" descr="kutse_ideevoor.pdf"/>
          <p:cNvPicPr>
            <a:picLocks noGrp="1" noChangeAspect="1"/>
          </p:cNvPicPr>
          <p:nvPr>
            <p:ph idx="1"/>
          </p:nvPr>
        </p:nvPicPr>
        <p:blipFill>
          <a:blip r:embed="rId3"/>
          <a:srcRect l="-78658" r="-78658"/>
          <a:stretch>
            <a:fillRect/>
          </a:stretch>
        </p:blipFill>
        <p:spPr>
          <a:xfrm>
            <a:off x="-3810000" y="0"/>
            <a:ext cx="12469813" cy="6858000"/>
          </a:xfrm>
        </p:spPr>
      </p:pic>
      <p:pic>
        <p:nvPicPr>
          <p:cNvPr id="19460" name="Picture 4" descr="kutse_ideevoor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3263" y="0"/>
            <a:ext cx="479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AS-NG-flaier-6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TAS-NG-flaier-6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18630146"/>
              </p:ext>
            </p:extLst>
          </p:nvPr>
        </p:nvGraphicFramePr>
        <p:xfrm>
          <a:off x="-228600" y="1524000"/>
          <a:ext cx="10287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D8F7DD-EB8C-411B-9BA8-29471749A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FD8F7DD-EB8C-411B-9BA8-29471749A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8FE811-A69A-4B22-B364-A66F4D8CF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48FE811-A69A-4B22-B364-A66F4D8CF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F11AA3-357F-4764-B12F-30538A5A8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05F11AA3-357F-4764-B12F-30538A5A8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</TotalTime>
  <Words>569</Words>
  <Application>Microsoft Office PowerPoint</Application>
  <PresentationFormat>On-screen Show (4:3)</PresentationFormat>
  <Paragraphs>109</Paragraphs>
  <Slides>42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ＭＳ Ｐゴシック</vt:lpstr>
      <vt:lpstr>Arial</vt:lpstr>
      <vt:lpstr>Calibri</vt:lpstr>
      <vt:lpstr>Humnst777 BT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www.visitsouthestonia.com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Nordic Festival 2011</dc:title>
  <dc:creator>Triinu</dc:creator>
  <cp:lastModifiedBy>Ederi Ojasoo</cp:lastModifiedBy>
  <cp:revision>268</cp:revision>
  <dcterms:created xsi:type="dcterms:W3CDTF">2018-09-17T20:13:40Z</dcterms:created>
  <dcterms:modified xsi:type="dcterms:W3CDTF">2018-09-24T09:33:05Z</dcterms:modified>
</cp:coreProperties>
</file>