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9"/>
  </p:notesMasterIdLst>
  <p:sldIdLst>
    <p:sldId id="271" r:id="rId2"/>
    <p:sldId id="301" r:id="rId3"/>
    <p:sldId id="302" r:id="rId4"/>
    <p:sldId id="307" r:id="rId5"/>
    <p:sldId id="308" r:id="rId6"/>
    <p:sldId id="309" r:id="rId7"/>
    <p:sldId id="310" r:id="rId8"/>
    <p:sldId id="303" r:id="rId9"/>
    <p:sldId id="304" r:id="rId10"/>
    <p:sldId id="305" r:id="rId11"/>
    <p:sldId id="306" r:id="rId12"/>
    <p:sldId id="295" r:id="rId13"/>
    <p:sldId id="294" r:id="rId14"/>
    <p:sldId id="297" r:id="rId15"/>
    <p:sldId id="296" r:id="rId16"/>
    <p:sldId id="299" r:id="rId17"/>
    <p:sldId id="300" r:id="rId18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Heiti SC Light" charset="-122"/>
        <a:cs typeface="Heiti SC Light" charset="-122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1"/>
    <p:restoredTop sz="86023"/>
  </p:normalViewPr>
  <p:slideViewPr>
    <p:cSldViewPr>
      <p:cViewPr varScale="1">
        <p:scale>
          <a:sx n="45" d="100"/>
          <a:sy n="45" d="100"/>
        </p:scale>
        <p:origin x="1219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C729B-E7B0-0146-8A46-34C9A4DD56AC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24B11-B2C4-904F-BEEA-214E60F8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5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morning, it is your 4th day so you must be exited to hear a presentation full on theories about future </a:t>
            </a:r>
            <a:r>
              <a:rPr lang="en-US" dirty="0" err="1"/>
              <a:t>scenarious</a:t>
            </a:r>
            <a:endParaRPr lang="en-US" dirty="0"/>
          </a:p>
          <a:p>
            <a:r>
              <a:rPr lang="en-US" dirty="0"/>
              <a:t>My background: 15 year as a regional and local development consultant; human geographer</a:t>
            </a:r>
          </a:p>
          <a:p>
            <a:r>
              <a:rPr lang="en-US" dirty="0"/>
              <a:t>2013 – mid-term evaluation of leader strategies in Estonia; since that time I’m a big fan on Leader movement</a:t>
            </a:r>
          </a:p>
          <a:p>
            <a:r>
              <a:rPr lang="en-US" dirty="0"/>
              <a:t>In simple terms – the money put in and the impact that is has is among the best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29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Fresh air; water; forests, </a:t>
            </a:r>
            <a:r>
              <a:rPr lang="en-US" dirty="0" err="1"/>
              <a:t>musruums</a:t>
            </a:r>
            <a:r>
              <a:rPr lang="en-US" dirty="0"/>
              <a:t>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Also internet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r>
              <a:rPr lang="en-US" dirty="0"/>
              <a:t>Business is </a:t>
            </a:r>
            <a:r>
              <a:rPr lang="en-US" dirty="0" err="1"/>
              <a:t>here?s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43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pyramid of one local municipality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8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Mooste</a:t>
            </a:r>
            <a:r>
              <a:rPr lang="en-US" dirty="0"/>
              <a:t> </a:t>
            </a:r>
            <a:r>
              <a:rPr lang="en-US" dirty="0" err="1"/>
              <a:t>näide</a:t>
            </a:r>
            <a:r>
              <a:rPr lang="en-US" dirty="0"/>
              <a:t> – </a:t>
            </a:r>
            <a:r>
              <a:rPr lang="en-US" dirty="0" err="1"/>
              <a:t>vallavanem</a:t>
            </a:r>
            <a:r>
              <a:rPr lang="en-US" dirty="0"/>
              <a:t> </a:t>
            </a:r>
            <a:r>
              <a:rPr lang="en-US" dirty="0" err="1"/>
              <a:t>viib</a:t>
            </a:r>
            <a:r>
              <a:rPr lang="en-US" dirty="0"/>
              <a:t>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külajoodiku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42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4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RETRAING!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28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question – how effective are the local level players </a:t>
            </a:r>
            <a:r>
              <a:rPr lang="en-US"/>
              <a:t>in implementing </a:t>
            </a:r>
            <a:r>
              <a:rPr lang="en-US" dirty="0"/>
              <a:t>those trends?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9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QUESTION: WHAT IS RURAL LIFE?</a:t>
            </a:r>
          </a:p>
          <a:p>
            <a:r>
              <a:rPr lang="en-US" dirty="0"/>
              <a:t>- People who live in rural areas are not farmers!</a:t>
            </a:r>
          </a:p>
          <a:p>
            <a:r>
              <a:rPr lang="en-US" dirty="0"/>
              <a:t>- Most probably they don’t work in industry as well!</a:t>
            </a:r>
            <a:br>
              <a:rPr lang="en-US" dirty="0"/>
            </a:br>
            <a:r>
              <a:rPr lang="en-US" dirty="0"/>
              <a:t>- They deliver some kind of services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3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1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CHALLENGE: </a:t>
            </a:r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hold</a:t>
            </a:r>
            <a:r>
              <a:rPr lang="et-EE" dirty="0"/>
              <a:t> and </a:t>
            </a:r>
            <a:r>
              <a:rPr lang="et-EE" dirty="0" err="1"/>
              <a:t>protect</a:t>
            </a:r>
            <a:r>
              <a:rPr lang="et-EE" dirty="0"/>
              <a:t> </a:t>
            </a:r>
            <a:r>
              <a:rPr lang="et-EE" dirty="0" err="1"/>
              <a:t>our</a:t>
            </a:r>
            <a:r>
              <a:rPr lang="et-EE" dirty="0"/>
              <a:t> </a:t>
            </a:r>
            <a:r>
              <a:rPr lang="et-EE" dirty="0" err="1"/>
              <a:t>traditions</a:t>
            </a:r>
            <a:r>
              <a:rPr lang="et-EE" dirty="0"/>
              <a:t> and at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same</a:t>
            </a:r>
            <a:r>
              <a:rPr lang="et-EE" dirty="0"/>
              <a:t> </a:t>
            </a:r>
            <a:r>
              <a:rPr lang="et-EE" dirty="0" err="1"/>
              <a:t>time</a:t>
            </a:r>
            <a:r>
              <a:rPr lang="et-EE" dirty="0"/>
              <a:t> </a:t>
            </a:r>
            <a:r>
              <a:rPr lang="et-EE" dirty="0" err="1"/>
              <a:t>implement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most</a:t>
            </a:r>
            <a:r>
              <a:rPr lang="et-EE" dirty="0"/>
              <a:t> </a:t>
            </a:r>
            <a:r>
              <a:rPr lang="et-EE" dirty="0" err="1"/>
              <a:t>innovative</a:t>
            </a:r>
            <a:r>
              <a:rPr lang="et-EE" dirty="0"/>
              <a:t> </a:t>
            </a:r>
            <a:r>
              <a:rPr lang="et-EE" dirty="0" err="1"/>
              <a:t>business</a:t>
            </a:r>
            <a:r>
              <a:rPr lang="et-EE" dirty="0"/>
              <a:t> </a:t>
            </a:r>
            <a:r>
              <a:rPr lang="et-EE" dirty="0" err="1"/>
              <a:t>models</a:t>
            </a:r>
            <a:r>
              <a:rPr lang="et-EE" dirty="0"/>
              <a:t>?</a:t>
            </a:r>
          </a:p>
          <a:p>
            <a:r>
              <a:rPr lang="et-EE" dirty="0"/>
              <a:t>SETOMAA NÄIDE!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6D105-8459-4620-9B85-C164F3E04603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28572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HARJUMAA STSENAARIUMI NÄIDE!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 and social media! FB is like CD player, it’s not used anymore!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6D105-8459-4620-9B85-C164F3E04603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4407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what extent investing in 3</a:t>
            </a:r>
            <a:r>
              <a:rPr lang="en-US" baseline="30000" dirty="0"/>
              <a:t>rd</a:t>
            </a:r>
            <a:r>
              <a:rPr lang="en-US" dirty="0"/>
              <a:t> and 4</a:t>
            </a:r>
            <a:r>
              <a:rPr lang="en-US" baseline="30000" dirty="0"/>
              <a:t>th</a:t>
            </a:r>
            <a:r>
              <a:rPr lang="en-US" dirty="0"/>
              <a:t> wave is OK?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29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Opencast mine –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Aidu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Undergroung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mine -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Kohtla-Nõmme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 went to live in places were the jobs were</a:t>
            </a:r>
          </a:p>
          <a:p>
            <a:r>
              <a:rPr lang="en-US" dirty="0"/>
              <a:t>Shift – jobs go there where the great communities are</a:t>
            </a:r>
          </a:p>
          <a:p>
            <a:r>
              <a:rPr lang="en-US" dirty="0"/>
              <a:t>The question is  - how can we build an environment for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24B11-B2C4-904F-BEEA-214E60F81E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9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352" y="1122363"/>
            <a:ext cx="11518106" cy="2387600"/>
          </a:xfrm>
        </p:spPr>
        <p:txBody>
          <a:bodyPr anchor="b">
            <a:normAutofit/>
          </a:bodyPr>
          <a:lstStyle>
            <a:lvl1pPr algn="ctr">
              <a:defRPr sz="40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t-EE" dirty="0" err="1"/>
              <a:t>Click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Master</a:t>
            </a:r>
            <a:r>
              <a:rPr lang="et-EE" dirty="0"/>
              <a:t> </a:t>
            </a:r>
            <a:r>
              <a:rPr lang="et-EE" dirty="0" err="1"/>
              <a:t>title</a:t>
            </a:r>
            <a:r>
              <a:rPr lang="et-EE" dirty="0"/>
              <a:t> </a:t>
            </a:r>
            <a:r>
              <a:rPr lang="et-EE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352" y="3602038"/>
            <a:ext cx="11518106" cy="1655762"/>
          </a:xfrm>
        </p:spPr>
        <p:txBody>
          <a:bodyPr>
            <a:normAutofit/>
          </a:bodyPr>
          <a:lstStyle>
            <a:lvl1pPr marL="0" indent="0" algn="ctr">
              <a:buNone/>
              <a:defRPr sz="3000" b="0" i="0">
                <a:solidFill>
                  <a:srgbClr val="11BBF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/>
              <a:t>Click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Master</a:t>
            </a:r>
            <a:r>
              <a:rPr lang="et-EE" dirty="0"/>
              <a:t> </a:t>
            </a:r>
            <a:r>
              <a:rPr lang="et-EE" dirty="0" err="1"/>
              <a:t>subtitle</a:t>
            </a:r>
            <a:r>
              <a:rPr lang="et-EE" dirty="0"/>
              <a:t> </a:t>
            </a:r>
            <a:r>
              <a:rPr lang="et-EE" dirty="0" err="1"/>
              <a:t>style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616" y="6111709"/>
            <a:ext cx="1627577" cy="72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 userDrawn="1"/>
        </p:nvSpPr>
        <p:spPr bwMode="auto">
          <a:xfrm>
            <a:off x="263352" y="6400801"/>
            <a:ext cx="2160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400" dirty="0">
                <a:solidFill>
                  <a:srgbClr val="A5A5A5"/>
                </a:solidFill>
                <a:latin typeface="Arial" charset="0"/>
                <a:ea typeface="Arial" charset="0"/>
                <a:cs typeface="Arial" charset="0"/>
                <a:sym typeface="Calibri" charset="0"/>
              </a:rPr>
              <a:t>Cumulus Consulting OÜ</a:t>
            </a:r>
          </a:p>
        </p:txBody>
      </p:sp>
      <p:sp>
        <p:nvSpPr>
          <p:cNvPr id="10" name="Rectangle 9"/>
          <p:cNvSpPr>
            <a:spLocks/>
          </p:cNvSpPr>
          <p:nvPr userDrawn="1"/>
        </p:nvSpPr>
        <p:spPr bwMode="auto">
          <a:xfrm>
            <a:off x="9621458" y="6400801"/>
            <a:ext cx="2160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altLang="en-US" sz="1400" u="none" dirty="0">
                <a:solidFill>
                  <a:srgbClr val="A5A5A5"/>
                </a:solidFill>
                <a:latin typeface="Arial" charset="0"/>
                <a:ea typeface="Arial" charset="0"/>
                <a:cs typeface="Arial" charset="0"/>
                <a:sym typeface="Calibri" charset="0"/>
              </a:rPr>
              <a:t>www.cumulus.ee</a:t>
            </a:r>
          </a:p>
        </p:txBody>
      </p:sp>
    </p:spTree>
    <p:extLst>
      <p:ext uri="{BB962C8B-B14F-4D97-AF65-F5344CB8AC3E}">
        <p14:creationId xmlns:p14="http://schemas.microsoft.com/office/powerpoint/2010/main" val="66441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B5EA-E643-C447-9EB1-5282B8B5ADE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0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1E7D-7666-C34C-83CC-9C7A647F15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52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3352" y="365125"/>
            <a:ext cx="11518106" cy="1325563"/>
          </a:xfrm>
        </p:spPr>
        <p:txBody>
          <a:bodyPr>
            <a:normAutofit/>
          </a:bodyPr>
          <a:lstStyle>
            <a:lvl1pPr algn="just">
              <a:defRPr sz="3600" b="0" i="0">
                <a:solidFill>
                  <a:srgbClr val="11BB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altLang="en-US" sz="3600" dirty="0" err="1">
                <a:solidFill>
                  <a:srgbClr val="262626"/>
                </a:solidFill>
                <a:latin typeface="Lato" charset="0"/>
                <a:ea typeface="Lato" charset="0"/>
                <a:cs typeface="Lato" charset="0"/>
                <a:sym typeface="Lato Light" charset="0"/>
              </a:rPr>
              <a:t>Ainult</a:t>
            </a:r>
            <a:r>
              <a:rPr lang="en-US" altLang="en-US" sz="3600" dirty="0">
                <a:solidFill>
                  <a:srgbClr val="262626"/>
                </a:solidFill>
                <a:latin typeface="Lato" charset="0"/>
                <a:ea typeface="Lato" charset="0"/>
                <a:cs typeface="Lato" charset="0"/>
                <a:sym typeface="Lato Light" charset="0"/>
              </a:rPr>
              <a:t> </a:t>
            </a:r>
            <a:r>
              <a:rPr lang="en-US" altLang="en-US" sz="3600" dirty="0" err="1">
                <a:solidFill>
                  <a:srgbClr val="11BBFF"/>
                </a:solidFill>
                <a:latin typeface="Lato" charset="0"/>
                <a:ea typeface="Lato" charset="0"/>
                <a:cs typeface="Lato" charset="0"/>
                <a:sym typeface="Lato Light" charset="0"/>
              </a:rPr>
              <a:t>Tekst</a:t>
            </a:r>
            <a:r>
              <a:rPr lang="en-US" altLang="en-US" sz="3600" dirty="0">
                <a:solidFill>
                  <a:srgbClr val="F07921"/>
                </a:solidFill>
                <a:latin typeface="Lato" charset="0"/>
                <a:ea typeface="Lato" charset="0"/>
                <a:cs typeface="Lato" charset="0"/>
                <a:sym typeface="Lato Light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825625"/>
            <a:ext cx="11518106" cy="4351338"/>
          </a:xfrm>
        </p:spPr>
        <p:txBody>
          <a:bodyPr/>
          <a:lstStyle>
            <a:lvl1pPr>
              <a:buClr>
                <a:srgbClr val="11BBFF"/>
              </a:buCl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rgbClr val="11BBFF"/>
              </a:buCl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11BBFF"/>
              </a:buCl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11BBFF"/>
              </a:buCl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11BBFF"/>
              </a:buCl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t-EE" dirty="0" err="1"/>
              <a:t>Click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Master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styles</a:t>
            </a:r>
            <a:endParaRPr lang="et-EE" dirty="0"/>
          </a:p>
          <a:p>
            <a:pPr lvl="1"/>
            <a:r>
              <a:rPr lang="et-EE" dirty="0" err="1"/>
              <a:t>Second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2"/>
            <a:r>
              <a:rPr lang="et-EE" dirty="0" err="1"/>
              <a:t>Third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3"/>
            <a:r>
              <a:rPr lang="et-EE" dirty="0" err="1"/>
              <a:t>Fourth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4"/>
            <a:r>
              <a:rPr lang="et-EE" dirty="0" err="1"/>
              <a:t>Fifth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616" y="6111709"/>
            <a:ext cx="1627577" cy="72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/>
          </p:cNvSpPr>
          <p:nvPr userDrawn="1"/>
        </p:nvSpPr>
        <p:spPr bwMode="auto">
          <a:xfrm>
            <a:off x="263352" y="6400801"/>
            <a:ext cx="2160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400" dirty="0">
                <a:solidFill>
                  <a:srgbClr val="A5A5A5"/>
                </a:solidFill>
                <a:latin typeface="Arial" charset="0"/>
                <a:ea typeface="Arial" charset="0"/>
                <a:cs typeface="Arial" charset="0"/>
                <a:sym typeface="Calibri" charset="0"/>
              </a:rPr>
              <a:t>Cumulus Consulting OÜ</a:t>
            </a:r>
          </a:p>
        </p:txBody>
      </p:sp>
      <p:sp>
        <p:nvSpPr>
          <p:cNvPr id="9" name="Rectangle 8"/>
          <p:cNvSpPr>
            <a:spLocks/>
          </p:cNvSpPr>
          <p:nvPr userDrawn="1"/>
        </p:nvSpPr>
        <p:spPr bwMode="auto">
          <a:xfrm>
            <a:off x="9621458" y="6400801"/>
            <a:ext cx="2160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US" altLang="en-US" sz="1400" u="none" dirty="0">
                <a:solidFill>
                  <a:srgbClr val="A5A5A5"/>
                </a:solidFill>
                <a:latin typeface="Arial" charset="0"/>
                <a:ea typeface="Arial" charset="0"/>
                <a:cs typeface="Arial" charset="0"/>
                <a:sym typeface="Calibri" charset="0"/>
              </a:rPr>
              <a:t>www.cumulus.ee</a:t>
            </a:r>
          </a:p>
        </p:txBody>
      </p:sp>
    </p:spTree>
    <p:extLst>
      <p:ext uri="{BB962C8B-B14F-4D97-AF65-F5344CB8AC3E}">
        <p14:creationId xmlns:p14="http://schemas.microsoft.com/office/powerpoint/2010/main" val="198883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9CB1-DC19-4B48-934D-2313B65C6CE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41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E9BBE-13FB-B248-ACEB-B3FDEEE41AC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43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5D2-7215-2144-8337-1518CDF0EED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12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20B4B-2F24-D547-AEDC-60FF7E2FBC2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47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0A2AF-0FCD-9542-BE03-5335FD8E5F0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27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558CA-7AEC-1142-AF81-E96072CA542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73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06EC-D629-EB44-BE88-E4C681A499D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2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BD5DB-7F29-854F-8151-DF2F3D2E28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9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mulus.ee/" TargetMode="External"/><Relationship Id="rId2" Type="http://schemas.openxmlformats.org/officeDocument/2006/relationships/hyperlink" Target="mailto:Mihkel.laan@cumulus.e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/>
          </p:cNvSpPr>
          <p:nvPr/>
        </p:nvSpPr>
        <p:spPr bwMode="auto">
          <a:xfrm>
            <a:off x="191344" y="3429000"/>
            <a:ext cx="11518106" cy="115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GB" altLang="en-US" sz="36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  <a:sym typeface="Lato Light" charset="0"/>
              </a:rPr>
              <a:t>Future scenarios of local development</a:t>
            </a:r>
            <a:endParaRPr lang="en-GB" altLang="en-US" sz="32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  <a:sym typeface="Lato Light" charset="0"/>
            </a:endParaRPr>
          </a:p>
          <a:p>
            <a:pPr algn="ctr"/>
            <a:endParaRPr lang="en-GB" altLang="en-US" sz="3200" b="1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  <a:sym typeface="Lato Light" charset="0"/>
            </a:endParaRPr>
          </a:p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Mihkel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Laan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, Cumulus Consulting Ltd</a:t>
            </a:r>
          </a:p>
          <a:p>
            <a:pPr algn="ctr"/>
            <a:endParaRPr lang="en-GB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Tartu, Estonia</a:t>
            </a:r>
          </a:p>
          <a:p>
            <a:pPr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</a:t>
            </a:r>
            <a:r>
              <a:rPr lang="en-GB" sz="2400" baseline="300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September 2018</a:t>
            </a:r>
            <a:endParaRPr lang="en-GB" altLang="en-US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  <a:sym typeface="Lato Ligh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15B4DF-238A-064F-B721-48145A10D6F0}"/>
              </a:ext>
            </a:extLst>
          </p:cNvPr>
          <p:cNvSpPr/>
          <p:nvPr/>
        </p:nvSpPr>
        <p:spPr>
          <a:xfrm>
            <a:off x="2434345" y="1533989"/>
            <a:ext cx="7032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LEADER transnational cooperation project and 17th Summer Academy joint seminar "Creating innovation and smart solutions for sustainable local development”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3B1DB-D6D6-AF46-98C4-91376AD4F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111589"/>
            <a:ext cx="4457700" cy="1422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665E-6185-6946-8418-A0C6E6878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wave in California and </a:t>
            </a:r>
            <a:r>
              <a:rPr lang="en-US" dirty="0" err="1"/>
              <a:t>Ülemiste</a:t>
            </a:r>
            <a:r>
              <a:rPr lang="en-US" dirty="0"/>
              <a:t> City (Tallinn)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CBAE07-8765-BA4C-958D-A2C97A9E2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412776"/>
            <a:ext cx="4330700" cy="471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723DA-3062-944E-92AD-AB93E2A79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905" y="1412776"/>
            <a:ext cx="7563096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80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607B9-54FD-FE4E-A9D2-3B6CF314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0" y="188641"/>
            <a:ext cx="3600400" cy="1008112"/>
          </a:xfrm>
        </p:spPr>
        <p:txBody>
          <a:bodyPr/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wave?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2A3C1-E111-E844-857A-2B51EEEE6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3" y="1052736"/>
            <a:ext cx="8953500" cy="5016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58058-D616-A14A-B368-A3964C13C41A}"/>
              </a:ext>
            </a:extLst>
          </p:cNvPr>
          <p:cNvSpPr txBox="1"/>
          <p:nvPr/>
        </p:nvSpPr>
        <p:spPr>
          <a:xfrm>
            <a:off x="9207008" y="5805264"/>
            <a:ext cx="2649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Garri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Raagmaa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121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1CB4F-7620-2240-8217-4DBD6C4A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365125"/>
            <a:ext cx="4752528" cy="1325563"/>
          </a:xfrm>
        </p:spPr>
        <p:txBody>
          <a:bodyPr/>
          <a:lstStyle/>
          <a:p>
            <a:pPr algn="l"/>
            <a:r>
              <a:rPr lang="en-GB" dirty="0"/>
              <a:t>Local challenges I: demographics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9437D-4CF7-D345-BEC3-A9680B699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556792"/>
            <a:ext cx="4176464" cy="4351338"/>
          </a:xfrm>
        </p:spPr>
        <p:txBody>
          <a:bodyPr>
            <a:normAutofit/>
          </a:bodyPr>
          <a:lstStyle/>
          <a:p>
            <a:endParaRPr lang="en-GB" sz="24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Ageing – the rise of elderly from 18% in 2015 to 28% in 2050?</a:t>
            </a:r>
          </a:p>
          <a:p>
            <a:r>
              <a:rPr lang="en-GB" sz="24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 rural areas 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-20% </a:t>
            </a:r>
            <a:r>
              <a:rPr lang="en-GB" sz="24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 next 10 years? </a:t>
            </a:r>
          </a:p>
          <a:p>
            <a:r>
              <a:rPr lang="en-GB" sz="2400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Who is „paying the bills“ -   the pressure towards more efficient public sector?</a:t>
            </a:r>
          </a:p>
          <a:p>
            <a:endParaRPr lang="en-GB" sz="24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3D253-5833-4443-8C08-A8207A269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268288"/>
            <a:ext cx="6565900" cy="284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4DCD6-6FC3-3A4C-9C57-1CE5BDA3F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3284984"/>
            <a:ext cx="65405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7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DE22-3921-EE4B-AA02-26533927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00" y="178528"/>
            <a:ext cx="11518106" cy="1325563"/>
          </a:xfrm>
        </p:spPr>
        <p:txBody>
          <a:bodyPr/>
          <a:lstStyle/>
          <a:p>
            <a:pPr algn="l"/>
            <a:r>
              <a:rPr lang="en-GB" dirty="0"/>
              <a:t>Local challenges II: (empowered) community instead of public sector?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BBB6C72-ABDF-CF48-90C9-20ACAED53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751974"/>
              </p:ext>
            </p:extLst>
          </p:nvPr>
        </p:nvGraphicFramePr>
        <p:xfrm>
          <a:off x="263352" y="1484784"/>
          <a:ext cx="10009112" cy="4392489"/>
        </p:xfrm>
        <a:graphic>
          <a:graphicData uri="http://schemas.openxmlformats.org/drawingml/2006/table">
            <a:tbl>
              <a:tblPr/>
              <a:tblGrid>
                <a:gridCol w="4253019">
                  <a:extLst>
                    <a:ext uri="{9D8B030D-6E8A-4147-A177-3AD203B41FA5}">
                      <a16:colId xmlns:a16="http://schemas.microsoft.com/office/drawing/2014/main" val="2846765971"/>
                    </a:ext>
                  </a:extLst>
                </a:gridCol>
                <a:gridCol w="2886587">
                  <a:extLst>
                    <a:ext uri="{9D8B030D-6E8A-4147-A177-3AD203B41FA5}">
                      <a16:colId xmlns:a16="http://schemas.microsoft.com/office/drawing/2014/main" val="1654345272"/>
                    </a:ext>
                  </a:extLst>
                </a:gridCol>
                <a:gridCol w="2869506">
                  <a:extLst>
                    <a:ext uri="{9D8B030D-6E8A-4147-A177-3AD203B41FA5}">
                      <a16:colId xmlns:a16="http://schemas.microsoft.com/office/drawing/2014/main" val="1212402947"/>
                    </a:ext>
                  </a:extLst>
                </a:gridCol>
              </a:tblGrid>
              <a:tr h="1050775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Local governments (LG) in Estonia</a:t>
                      </a:r>
                      <a:endParaRPr lang="en-US" sz="2000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ea typeface="Lato" panose="020F0502020204030203" pitchFamily="34" charset="0"/>
                        <a:cs typeface="Arial" panose="020B0604020202020204" pitchFamily="34" charset="0"/>
                      </a:endParaRP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Before local government reform (Jan 2017)</a:t>
                      </a:r>
                      <a:endParaRPr lang="en-US" sz="2000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ea typeface="Lato" panose="020F0502020204030203" pitchFamily="34" charset="0"/>
                        <a:cs typeface="Arial" panose="020B0604020202020204" pitchFamily="34" charset="0"/>
                      </a:endParaRP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After local government reform (Jan 2018)</a:t>
                      </a:r>
                      <a:endParaRPr lang="en-US" sz="2000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ea typeface="Lato" panose="020F0502020204030203" pitchFamily="34" charset="0"/>
                        <a:cs typeface="Arial" panose="020B0604020202020204" pitchFamily="34" charset="0"/>
                      </a:endParaRP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450782"/>
                  </a:ext>
                </a:extLst>
              </a:tr>
              <a:tr h="467848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Number of LGs 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213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35984"/>
                  </a:ext>
                </a:extLst>
              </a:tr>
              <a:tr h="467848">
                <a:tc>
                  <a:txBody>
                    <a:bodyPr/>
                    <a:lstStyle/>
                    <a:p>
                      <a:r>
                        <a:rPr lang="en-US" sz="2000" b="0" noProof="0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Less than 5000 inhabitants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169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007568"/>
                  </a:ext>
                </a:extLst>
              </a:tr>
              <a:tr h="467848">
                <a:tc>
                  <a:txBody>
                    <a:bodyPr/>
                    <a:lstStyle/>
                    <a:p>
                      <a:r>
                        <a:rPr lang="en-US" sz="2000" b="0" noProof="0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5000-11 000 </a:t>
                      </a:r>
                      <a:r>
                        <a:rPr lang="en-US" sz="2000" b="0" kern="120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inhabitants</a:t>
                      </a:r>
                      <a:endParaRPr lang="en-US" sz="2000" b="0" noProof="0" dirty="0"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622527"/>
                  </a:ext>
                </a:extLst>
              </a:tr>
              <a:tr h="735161">
                <a:tc>
                  <a:txBody>
                    <a:bodyPr/>
                    <a:lstStyle/>
                    <a:p>
                      <a:r>
                        <a:rPr lang="en-US" sz="2000" b="0" noProof="0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More than 11 000 </a:t>
                      </a:r>
                      <a:r>
                        <a:rPr lang="en-US" sz="2000" b="0" kern="120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inhabitants</a:t>
                      </a:r>
                      <a:endParaRPr lang="en-US" sz="2000" b="0" noProof="0" dirty="0"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5135"/>
                  </a:ext>
                </a:extLst>
              </a:tr>
              <a:tr h="46784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Median inhabitants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1887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7739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591980"/>
                  </a:ext>
                </a:extLst>
              </a:tr>
              <a:tr h="7351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noProof="0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Territory</a:t>
                      </a:r>
                      <a:r>
                        <a:rPr lang="en-US" sz="2000" b="1" baseline="0" noProof="0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noProof="0" dirty="0"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median</a:t>
                      </a:r>
                    </a:p>
                    <a:p>
                      <a:pPr algn="l"/>
                      <a:r>
                        <a:rPr lang="en-US" sz="20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(km²)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512</a:t>
                      </a:r>
                    </a:p>
                  </a:txBody>
                  <a:tcPr marL="85320" marR="85320" marT="42660" marB="42660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84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417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9055C-5755-F543-A650-81905883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365125"/>
            <a:ext cx="6552954" cy="1325563"/>
          </a:xfrm>
        </p:spPr>
        <p:txBody>
          <a:bodyPr/>
          <a:lstStyle/>
          <a:p>
            <a:pPr algn="l"/>
            <a:r>
              <a:rPr lang="en-GB" dirty="0"/>
              <a:t>Local challenges III: cross-sector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DF8ED-8579-0346-AF23-758B8B674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825625"/>
            <a:ext cx="6984776" cy="4351338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Public-private-3rd sector + education, social services, leisure etc</a:t>
            </a:r>
          </a:p>
          <a:p>
            <a:r>
              <a:rPr lang="en-GB" dirty="0"/>
              <a:t>Common strategy and goals?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1E0EA-27C7-7D4D-9233-8173364B9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306" y="0"/>
            <a:ext cx="5105400" cy="307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B048C-0AC6-C947-AAE0-4F0B85E27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446" y="3005386"/>
            <a:ext cx="48768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22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E829-0EDC-7541-97D8-1B41E9519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 challenges IV: investing in infrastructure or human infrastructure?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2BCA5-6B1C-FD40-AFE0-4761AFBE9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40" y="1920681"/>
            <a:ext cx="6070600" cy="368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888279-4348-3A42-AF43-6AB0002C2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040" y="1902385"/>
            <a:ext cx="5765800" cy="3835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04EA80-3180-BA45-8281-8EF597239503}"/>
              </a:ext>
            </a:extLst>
          </p:cNvPr>
          <p:cNvSpPr txBox="1"/>
          <p:nvPr/>
        </p:nvSpPr>
        <p:spPr>
          <a:xfrm>
            <a:off x="9207009" y="5805264"/>
            <a:ext cx="2228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Tammaru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46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96218-4AF1-0F42-9E82-2B144DC5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LEADER saves the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F2B6F-A56E-DD48-99F3-D7E180B1D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It focuses on integration and innovation, both are key words in 2035</a:t>
            </a:r>
          </a:p>
          <a:p>
            <a:r>
              <a:rPr lang="en-GB" dirty="0"/>
              <a:t>It deals with rural areas, where the (demographic) challenges are the biggest</a:t>
            </a:r>
          </a:p>
          <a:p>
            <a:r>
              <a:rPr lang="en-GB" dirty="0"/>
              <a:t>It helps to empower community and “can do will do” attitude</a:t>
            </a:r>
          </a:p>
          <a:p>
            <a:r>
              <a:rPr lang="en-GB" dirty="0"/>
              <a:t>It focuses on cross-sector collaboration</a:t>
            </a:r>
          </a:p>
          <a:p>
            <a:r>
              <a:rPr lang="en-GB" dirty="0"/>
              <a:t>It invests in people and networks not only infrastructure</a:t>
            </a:r>
          </a:p>
          <a:p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  <a:p>
            <a:pPr marL="914400" lvl="1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8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>
            <a:extLst>
              <a:ext uri="{FF2B5EF4-FFF2-40B4-BE49-F238E27FC236}">
                <a16:creationId xmlns:a16="http://schemas.microsoft.com/office/drawing/2014/main" id="{76455235-AD21-0542-855A-0E092DD0B6F5}"/>
              </a:ext>
            </a:extLst>
          </p:cNvPr>
          <p:cNvSpPr txBox="1">
            <a:spLocks/>
          </p:cNvSpPr>
          <p:nvPr/>
        </p:nvSpPr>
        <p:spPr>
          <a:xfrm>
            <a:off x="804555" y="2996952"/>
            <a:ext cx="9754101" cy="2880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1BBFF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1BBF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1BBFF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1BB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1BBF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600"/>
              </a:spcAft>
              <a:buNone/>
            </a:pP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Mihkel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Laan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600"/>
              </a:spcAft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Cumulus Consulting Ltd</a:t>
            </a:r>
          </a:p>
          <a:p>
            <a:pPr marL="0" indent="0" fontAlgn="auto">
              <a:spcAft>
                <a:spcPts val="600"/>
              </a:spcAft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Consultant, Member of the Board</a:t>
            </a:r>
          </a:p>
          <a:p>
            <a:pPr marL="0" indent="0" fontAlgn="auto">
              <a:spcAft>
                <a:spcPts val="600"/>
              </a:spcAft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mihkel.laan@cumulus.ee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600"/>
              </a:spcAft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+372 5297984</a:t>
            </a:r>
          </a:p>
          <a:p>
            <a:pPr marL="0" indent="0" fontAlgn="auto">
              <a:spcAft>
                <a:spcPts val="600"/>
              </a:spcAft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www.cumulus.ee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252D359-FB5C-4740-BF1C-26832D3D5D77}"/>
              </a:ext>
            </a:extLst>
          </p:cNvPr>
          <p:cNvSpPr txBox="1">
            <a:spLocks/>
          </p:cNvSpPr>
          <p:nvPr/>
        </p:nvSpPr>
        <p:spPr>
          <a:xfrm>
            <a:off x="1891535" y="1196752"/>
            <a:ext cx="7580140" cy="974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just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11BB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r>
              <a:rPr lang="et-E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1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FFFA-9736-EE46-8B5E-717149100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B3CD2-7C96-F341-AB1E-B615B7A5C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General trends</a:t>
            </a:r>
          </a:p>
          <a:p>
            <a:r>
              <a:rPr lang="en-US" dirty="0"/>
              <a:t>Challenges in Estonia </a:t>
            </a:r>
          </a:p>
          <a:p>
            <a:r>
              <a:rPr lang="en-US" dirty="0"/>
              <a:t>Can LEADER save the world?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9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5C9E23-4FB0-E940-BF91-A1FB08669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620688"/>
            <a:ext cx="11230925" cy="57546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2F1021-8AD4-CE46-A164-1E99A4EC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26762"/>
            <a:ext cx="7056784" cy="537942"/>
          </a:xfrm>
        </p:spPr>
        <p:txBody>
          <a:bodyPr>
            <a:normAutofit fontScale="90000"/>
          </a:bodyPr>
          <a:lstStyle/>
          <a:p>
            <a:r>
              <a:rPr lang="en-US" dirty="0"/>
              <a:t>Kondratieff waves of innovation</a:t>
            </a:r>
          </a:p>
        </p:txBody>
      </p:sp>
    </p:spTree>
    <p:extLst>
      <p:ext uri="{BB962C8B-B14F-4D97-AF65-F5344CB8AC3E}">
        <p14:creationId xmlns:p14="http://schemas.microsoft.com/office/powerpoint/2010/main" val="221062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CA26F-29D1-A44E-8A18-F5C22FCE2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88640"/>
            <a:ext cx="11518106" cy="615603"/>
          </a:xfrm>
        </p:spPr>
        <p:txBody>
          <a:bodyPr/>
          <a:lstStyle/>
          <a:p>
            <a:r>
              <a:rPr lang="en-US" dirty="0"/>
              <a:t>Employment by sector: USA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BF9031-CDF7-9044-BCA6-122D8A7ED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3932"/>
            <a:ext cx="8788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85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53E-D8C5-E04F-9699-432F9982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88640"/>
            <a:ext cx="11518106" cy="615603"/>
          </a:xfrm>
        </p:spPr>
        <p:txBody>
          <a:bodyPr/>
          <a:lstStyle/>
          <a:p>
            <a:r>
              <a:rPr lang="en-US" dirty="0"/>
              <a:t>Employment by sector: India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28A22-66B5-F44B-A4C1-26C44DF1B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400"/>
            <a:ext cx="101219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4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749331C-D998-4A8A-85EE-7092EFE961D3}"/>
              </a:ext>
            </a:extLst>
          </p:cNvPr>
          <p:cNvSpPr/>
          <p:nvPr/>
        </p:nvSpPr>
        <p:spPr>
          <a:xfrm>
            <a:off x="1703512" y="575809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interaction and integration</a:t>
            </a:r>
          </a:p>
        </p:txBody>
      </p:sp>
      <p:pic>
        <p:nvPicPr>
          <p:cNvPr id="31" name="Picture 30" descr="A close up of a map&#10;&#10;Description generated with high confidence">
            <a:extLst>
              <a:ext uri="{FF2B5EF4-FFF2-40B4-BE49-F238E27FC236}">
                <a16:creationId xmlns:a16="http://schemas.microsoft.com/office/drawing/2014/main" id="{5860C26A-2AFF-47D1-BB30-1A27CA92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79" y="2055040"/>
            <a:ext cx="6732288" cy="40295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9A43FB-94B8-4E9E-B3BF-8AEB24D19C88}"/>
              </a:ext>
            </a:extLst>
          </p:cNvPr>
          <p:cNvSpPr/>
          <p:nvPr/>
        </p:nvSpPr>
        <p:spPr>
          <a:xfrm>
            <a:off x="2847132" y="1980129"/>
            <a:ext cx="129614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C01C44-B44B-4703-A94C-043DBA8BBA9B}"/>
              </a:ext>
            </a:extLst>
          </p:cNvPr>
          <p:cNvSpPr/>
          <p:nvPr/>
        </p:nvSpPr>
        <p:spPr>
          <a:xfrm>
            <a:off x="2703116" y="4559717"/>
            <a:ext cx="129614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B53BB45-C758-4EEB-9062-38A40140168E}"/>
              </a:ext>
            </a:extLst>
          </p:cNvPr>
          <p:cNvSpPr/>
          <p:nvPr/>
        </p:nvSpPr>
        <p:spPr>
          <a:xfrm>
            <a:off x="2423592" y="4343693"/>
            <a:ext cx="129614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C4BF38-CFA1-481C-A0EC-22325EA0A3B5}"/>
              </a:ext>
            </a:extLst>
          </p:cNvPr>
          <p:cNvSpPr/>
          <p:nvPr/>
        </p:nvSpPr>
        <p:spPr>
          <a:xfrm>
            <a:off x="2575992" y="5567829"/>
            <a:ext cx="129614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9783CFC-6AD3-44A4-BC2F-3B0F56008F54}"/>
              </a:ext>
            </a:extLst>
          </p:cNvPr>
          <p:cNvSpPr/>
          <p:nvPr/>
        </p:nvSpPr>
        <p:spPr>
          <a:xfrm>
            <a:off x="-316775" y="2996157"/>
            <a:ext cx="4318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t-EE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BE08C1C-9F7B-4A3F-AD63-21415DD3FE35}"/>
              </a:ext>
            </a:extLst>
          </p:cNvPr>
          <p:cNvSpPr/>
          <p:nvPr/>
        </p:nvSpPr>
        <p:spPr>
          <a:xfrm>
            <a:off x="-852772" y="5426541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2035</a:t>
            </a:r>
            <a:endParaRPr lang="et-EE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1B9025-0CD0-8640-B05C-5369047D4289}"/>
              </a:ext>
            </a:extLst>
          </p:cNvPr>
          <p:cNvSpPr txBox="1"/>
          <p:nvPr/>
        </p:nvSpPr>
        <p:spPr>
          <a:xfrm>
            <a:off x="9223478" y="5842039"/>
            <a:ext cx="2228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Tammaru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7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9C7C13-2786-47F5-8D45-C38B2F1182FC}"/>
              </a:ext>
            </a:extLst>
          </p:cNvPr>
          <p:cNvCxnSpPr>
            <a:cxnSpLocks/>
          </p:cNvCxnSpPr>
          <p:nvPr/>
        </p:nvCxnSpPr>
        <p:spPr>
          <a:xfrm>
            <a:off x="3647728" y="2861647"/>
            <a:ext cx="482453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3B3339A-A018-4F43-B997-A488636BF40F}"/>
              </a:ext>
            </a:extLst>
          </p:cNvPr>
          <p:cNvCxnSpPr>
            <a:cxnSpLocks/>
          </p:cNvCxnSpPr>
          <p:nvPr/>
        </p:nvCxnSpPr>
        <p:spPr>
          <a:xfrm>
            <a:off x="3647728" y="4457475"/>
            <a:ext cx="554461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CAD7712-E798-411A-B835-8E6283C91776}"/>
              </a:ext>
            </a:extLst>
          </p:cNvPr>
          <p:cNvSpPr/>
          <p:nvPr/>
        </p:nvSpPr>
        <p:spPr>
          <a:xfrm>
            <a:off x="2207568" y="2564905"/>
            <a:ext cx="1368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t-EE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BC9C48-FD93-4736-8D36-929F35A91B37}"/>
              </a:ext>
            </a:extLst>
          </p:cNvPr>
          <p:cNvSpPr/>
          <p:nvPr/>
        </p:nvSpPr>
        <p:spPr>
          <a:xfrm>
            <a:off x="2172448" y="4160733"/>
            <a:ext cx="1368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t-EE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2035</a:t>
            </a:r>
            <a:endParaRPr lang="et-EE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AFF94-6B56-421D-8207-2CA8DBAC1841}"/>
              </a:ext>
            </a:extLst>
          </p:cNvPr>
          <p:cNvSpPr/>
          <p:nvPr/>
        </p:nvSpPr>
        <p:spPr>
          <a:xfrm>
            <a:off x="2495600" y="764704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Z</a:t>
            </a:r>
            <a:endParaRPr lang="en-GB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8CE63A8-AFE6-41E2-B4C5-F475E373A221}"/>
              </a:ext>
            </a:extLst>
          </p:cNvPr>
          <p:cNvSpPr/>
          <p:nvPr/>
        </p:nvSpPr>
        <p:spPr>
          <a:xfrm>
            <a:off x="3618456" y="2610099"/>
            <a:ext cx="4896544" cy="368750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BC02577-C38D-4838-AE70-BD43A33C0C4A}"/>
              </a:ext>
            </a:extLst>
          </p:cNvPr>
          <p:cNvSpPr/>
          <p:nvPr/>
        </p:nvSpPr>
        <p:spPr>
          <a:xfrm>
            <a:off x="3558748" y="4268744"/>
            <a:ext cx="5544615" cy="368750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9" name="Picture 18" descr="A hand holding a cell phone&#10;&#10;Description generated with high confidence">
            <a:extLst>
              <a:ext uri="{FF2B5EF4-FFF2-40B4-BE49-F238E27FC236}">
                <a16:creationId xmlns:a16="http://schemas.microsoft.com/office/drawing/2014/main" id="{20BF152C-61C6-4000-8B76-5AAF8E17D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44" y="2333026"/>
            <a:ext cx="1607055" cy="1091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52861754-6D7A-4F1A-ADE1-9DE9ED37A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 flipH="1">
            <a:off x="3373301" y="2486149"/>
            <a:ext cx="1071370" cy="8718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hand holding a cell phone&#10;&#10;Description generated with high confidence">
            <a:extLst>
              <a:ext uri="{FF2B5EF4-FFF2-40B4-BE49-F238E27FC236}">
                <a16:creationId xmlns:a16="http://schemas.microsoft.com/office/drawing/2014/main" id="{0A4E86E8-E9CD-47F1-9127-061C1021B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1" y="3573018"/>
            <a:ext cx="2484275" cy="1656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70085F-92AE-7047-9582-AA3D8014765E}"/>
              </a:ext>
            </a:extLst>
          </p:cNvPr>
          <p:cNvSpPr txBox="1"/>
          <p:nvPr/>
        </p:nvSpPr>
        <p:spPr>
          <a:xfrm>
            <a:off x="9207009" y="5805264"/>
            <a:ext cx="2228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Tammaru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3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5E68-5571-0B4D-ACCA-AE5449A88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18106" cy="1010147"/>
          </a:xfrm>
        </p:spPr>
        <p:txBody>
          <a:bodyPr>
            <a:normAutofit fontScale="90000"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and 4</a:t>
            </a:r>
            <a:r>
              <a:rPr lang="en-US" baseline="30000" dirty="0"/>
              <a:t>th</a:t>
            </a:r>
            <a:r>
              <a:rPr lang="en-US" dirty="0"/>
              <a:t> wave: oil shale mining and industry in 21</a:t>
            </a:r>
            <a:r>
              <a:rPr lang="en-US" baseline="30000" dirty="0"/>
              <a:t>st</a:t>
            </a:r>
            <a:r>
              <a:rPr lang="en-US" dirty="0"/>
              <a:t> century?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B7355B-C528-C74D-AABB-48B6FD9EB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837761"/>
            <a:ext cx="7992888" cy="5328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2C6D4D-E653-6942-808F-7232247EE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405" y="2217083"/>
            <a:ext cx="40132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5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02BEF-9153-0146-9642-64E31D4BB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" y="147990"/>
            <a:ext cx="3816424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Or renewable energy, health care </a:t>
            </a:r>
            <a:br>
              <a:rPr lang="en-US" dirty="0"/>
            </a:br>
            <a:r>
              <a:rPr lang="en-US" dirty="0"/>
              <a:t>and tourism?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8CC955-7541-4045-9F8E-6E737D9C1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39902"/>
            <a:ext cx="7823200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80894D-74AA-9E48-8A69-7C37ED47D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3546172"/>
            <a:ext cx="7797800" cy="330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E7D4D7-369F-AA4B-A073-56705ECDA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6" y="1581186"/>
            <a:ext cx="4304894" cy="2763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CC7A11-A6CC-DA4A-9F78-A13A5856E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9" y="4344443"/>
            <a:ext cx="4394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5812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- 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1962</TotalTime>
  <Pages>0</Pages>
  <Words>627</Words>
  <Characters>0</Characters>
  <Application>Microsoft Office PowerPoint</Application>
  <PresentationFormat>Widescreen</PresentationFormat>
  <Lines>0</Lines>
  <Paragraphs>121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Gill Sans</vt:lpstr>
      <vt:lpstr>Heiti SC Light</vt:lpstr>
      <vt:lpstr>Lato</vt:lpstr>
      <vt:lpstr>Lato Light</vt:lpstr>
      <vt:lpstr>Wingdings</vt:lpstr>
      <vt:lpstr>Default - Title Slide</vt:lpstr>
      <vt:lpstr>PowerPoint Presentation</vt:lpstr>
      <vt:lpstr>My story for today</vt:lpstr>
      <vt:lpstr>Kondratieff waves of innovation</vt:lpstr>
      <vt:lpstr>Employment by sector: USA</vt:lpstr>
      <vt:lpstr>Employment by sector: India</vt:lpstr>
      <vt:lpstr>PowerPoint Presentation</vt:lpstr>
      <vt:lpstr>PowerPoint Presentation</vt:lpstr>
      <vt:lpstr>3rd and 4th wave: oil shale mining and industry in 21st century?</vt:lpstr>
      <vt:lpstr>Or renewable energy, health care  and tourism?</vt:lpstr>
      <vt:lpstr>5th wave in California and Ülemiste City (Tallinn)</vt:lpstr>
      <vt:lpstr>6th wave?</vt:lpstr>
      <vt:lpstr>Local challenges I: demographics  </vt:lpstr>
      <vt:lpstr>Local challenges II: (empowered) community instead of public sector?</vt:lpstr>
      <vt:lpstr>Local challenges III: cross-sector collaboration</vt:lpstr>
      <vt:lpstr>Local challenges IV: investing in infrastructure or human infrastructure?</vt:lpstr>
      <vt:lpstr>Why LEADER saves the world?</vt:lpstr>
      <vt:lpstr>PowerPoint Presentation</vt:lpstr>
    </vt:vector>
  </TitlesOfParts>
  <Manager/>
  <Company>OÜ Cumulus Consulting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Mihkel Laan</dc:creator>
  <cp:keywords/>
  <dc:description/>
  <cp:lastModifiedBy>Ederi Ojasoo</cp:lastModifiedBy>
  <cp:revision>103</cp:revision>
  <dcterms:created xsi:type="dcterms:W3CDTF">2015-11-04T07:25:27Z</dcterms:created>
  <dcterms:modified xsi:type="dcterms:W3CDTF">2018-09-20T05:19:45Z</dcterms:modified>
  <cp:category/>
</cp:coreProperties>
</file>