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4" r:id="rId4"/>
    <p:sldId id="281" r:id="rId5"/>
    <p:sldId id="282" r:id="rId6"/>
    <p:sldId id="279" r:id="rId7"/>
    <p:sldId id="273" r:id="rId8"/>
    <p:sldId id="284" r:id="rId9"/>
    <p:sldId id="283" r:id="rId10"/>
    <p:sldId id="256" r:id="rId11"/>
    <p:sldId id="257" r:id="rId12"/>
    <p:sldId id="258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878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523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914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929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66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719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240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091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433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627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323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EE30-EBA9-440B-A6AA-B7E24835F387}" type="datetimeFigureOut">
              <a:rPr lang="en-IE" smtClean="0"/>
              <a:t>15/09/2018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37BE6-97AA-4BD0-AAB2-88D299639F7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876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4104" y="967762"/>
            <a:ext cx="78961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dirty="0"/>
              <a:t>SECAD &amp; The LEADER Approach</a:t>
            </a:r>
          </a:p>
          <a:p>
            <a:pPr algn="ctr"/>
            <a:endParaRPr lang="en-IE" sz="3200" b="1" dirty="0"/>
          </a:p>
          <a:p>
            <a:pPr algn="ctr"/>
            <a:r>
              <a:rPr lang="en-IE" sz="3200" b="1" dirty="0"/>
              <a:t>Enabling Social Innovation </a:t>
            </a:r>
            <a:br>
              <a:rPr lang="en-IE" sz="3200" b="1" dirty="0"/>
            </a:br>
            <a:br>
              <a:rPr lang="en-IE" sz="3200" b="1" dirty="0"/>
            </a:br>
            <a:r>
              <a:rPr lang="en-IE" sz="3200" b="1" dirty="0"/>
              <a:t>Ryan Howard SECAD Partnership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19" y="5380650"/>
            <a:ext cx="4747002" cy="1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1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77" y="215151"/>
            <a:ext cx="5486400" cy="65567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6" y="5542015"/>
            <a:ext cx="4747002" cy="1016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866" y="1957892"/>
            <a:ext cx="5628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Enabling (Animating) Cross-Community </a:t>
            </a:r>
          </a:p>
          <a:p>
            <a:pPr algn="ctr"/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Social Innovation</a:t>
            </a:r>
          </a:p>
          <a:p>
            <a:endParaRPr lang="en-IE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 	- SECAD Approach 2018 +</a:t>
            </a:r>
          </a:p>
          <a:p>
            <a:endParaRPr lang="en-IE" sz="2400" dirty="0"/>
          </a:p>
          <a:p>
            <a:endParaRPr lang="en-IE" sz="2400" dirty="0"/>
          </a:p>
          <a:p>
            <a:r>
              <a:rPr lang="en-IE" sz="2400" dirty="0"/>
              <a:t>Example: ‘</a:t>
            </a:r>
            <a:r>
              <a:rPr lang="en-IE" sz="2400" b="1" dirty="0"/>
              <a:t>Passage West’</a:t>
            </a:r>
          </a:p>
        </p:txBody>
      </p:sp>
    </p:spTree>
    <p:extLst>
      <p:ext uri="{BB962C8B-B14F-4D97-AF65-F5344CB8AC3E}">
        <p14:creationId xmlns:p14="http://schemas.microsoft.com/office/powerpoint/2010/main" val="156341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" y="1280159"/>
            <a:ext cx="11697148" cy="51412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339" y="236669"/>
            <a:ext cx="93753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Passage West – At the Mouth of River Lee and Opening of Cork Harbour </a:t>
            </a:r>
          </a:p>
          <a:p>
            <a:r>
              <a:rPr lang="en-IE" dirty="0"/>
              <a:t>(2</a:t>
            </a:r>
            <a:r>
              <a:rPr lang="en-IE" baseline="30000" dirty="0"/>
              <a:t>nd</a:t>
            </a:r>
            <a:r>
              <a:rPr lang="en-IE" dirty="0"/>
              <a:t> Deepest Harbour in the World)</a:t>
            </a:r>
          </a:p>
        </p:txBody>
      </p:sp>
    </p:spTree>
    <p:extLst>
      <p:ext uri="{BB962C8B-B14F-4D97-AF65-F5344CB8AC3E}">
        <p14:creationId xmlns:p14="http://schemas.microsoft.com/office/powerpoint/2010/main" val="162616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97" y="1828801"/>
            <a:ext cx="8842786" cy="4044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3948" y="946673"/>
            <a:ext cx="636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Passage West – Industrial Heritage  </a:t>
            </a:r>
            <a:r>
              <a:rPr lang="en-IE" dirty="0"/>
              <a:t>- ‘Heavy’ Industry</a:t>
            </a:r>
          </a:p>
        </p:txBody>
      </p:sp>
    </p:spTree>
    <p:extLst>
      <p:ext uri="{BB962C8B-B14F-4D97-AF65-F5344CB8AC3E}">
        <p14:creationId xmlns:p14="http://schemas.microsoft.com/office/powerpoint/2010/main" val="160123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20" y="1592132"/>
            <a:ext cx="6751619" cy="5174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146" y="2447364"/>
            <a:ext cx="4443507" cy="3662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854" y="365760"/>
            <a:ext cx="938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Needs a ‘face lift’ – New Life?  </a:t>
            </a:r>
            <a:r>
              <a:rPr lang="en-IE" sz="2400" dirty="0"/>
              <a:t>Where is it going to come from?  And Who</a:t>
            </a:r>
          </a:p>
          <a:p>
            <a:r>
              <a:rPr lang="en-IE" sz="2400" dirty="0"/>
              <a:t> will take Responsibility? </a:t>
            </a:r>
          </a:p>
        </p:txBody>
      </p:sp>
    </p:spTree>
    <p:extLst>
      <p:ext uri="{BB962C8B-B14F-4D97-AF65-F5344CB8AC3E}">
        <p14:creationId xmlns:p14="http://schemas.microsoft.com/office/powerpoint/2010/main" val="2810778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13" y="1128639"/>
            <a:ext cx="10273553" cy="55079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308" y="666974"/>
            <a:ext cx="10387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Danger of Destruction of Architectural Heritage </a:t>
            </a:r>
            <a:r>
              <a:rPr lang="en-IE" dirty="0"/>
              <a:t>– Impact on Social and Economic Resilience </a:t>
            </a:r>
          </a:p>
        </p:txBody>
      </p:sp>
    </p:spTree>
    <p:extLst>
      <p:ext uri="{BB962C8B-B14F-4D97-AF65-F5344CB8AC3E}">
        <p14:creationId xmlns:p14="http://schemas.microsoft.com/office/powerpoint/2010/main" val="82696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75" y="118334"/>
            <a:ext cx="11521440" cy="6058629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17th Summer Academy </a:t>
            </a:r>
          </a:p>
          <a:p>
            <a:pPr marL="0" indent="0">
              <a:buNone/>
            </a:pPr>
            <a:r>
              <a:rPr lang="en-IE" dirty="0"/>
              <a:t>“</a:t>
            </a:r>
            <a:r>
              <a:rPr lang="en-IE" b="1" dirty="0"/>
              <a:t>Creating innovation and smart solutions for sustainable local development</a:t>
            </a:r>
            <a:r>
              <a:rPr lang="en-IE" dirty="0"/>
              <a:t>”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b="1" dirty="0"/>
              <a:t>LEADER Trans-National Cooperation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2" y="2249692"/>
            <a:ext cx="4760653" cy="1628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405" y="2353141"/>
            <a:ext cx="3488879" cy="1023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2" y="4768132"/>
            <a:ext cx="3577319" cy="1408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458" y="4964435"/>
            <a:ext cx="4747002" cy="10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386" y="4828795"/>
            <a:ext cx="2946400" cy="15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RW_11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65" y="673824"/>
            <a:ext cx="2786062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308" y="1065007"/>
            <a:ext cx="47010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accent1">
                    <a:lumMod val="75000"/>
                  </a:schemeClr>
                </a:solidFill>
              </a:rPr>
              <a:t>Social Innovation: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	</a:t>
            </a:r>
            <a:r>
              <a:rPr lang="en-IE" sz="2400" dirty="0"/>
              <a:t>What does it </a:t>
            </a: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mean</a:t>
            </a:r>
            <a:r>
              <a:rPr lang="en-IE" sz="2400" dirty="0"/>
              <a:t>? Why?</a:t>
            </a:r>
          </a:p>
          <a:p>
            <a:endParaRPr lang="en-IE" sz="2400" dirty="0"/>
          </a:p>
          <a:p>
            <a:endParaRPr lang="en-IE" sz="2400" dirty="0"/>
          </a:p>
          <a:p>
            <a:r>
              <a:rPr lang="en-IE" sz="2400" dirty="0"/>
              <a:t>	Where does it </a:t>
            </a: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Come From</a:t>
            </a:r>
            <a:r>
              <a:rPr lang="en-IE" sz="2400" dirty="0"/>
              <a:t>?</a:t>
            </a:r>
          </a:p>
          <a:p>
            <a:endParaRPr lang="en-IE" sz="2400" dirty="0"/>
          </a:p>
          <a:p>
            <a:endParaRPr lang="en-IE" sz="2400" dirty="0"/>
          </a:p>
          <a:p>
            <a:r>
              <a:rPr lang="en-IE" sz="2400" dirty="0"/>
              <a:t>	How can you </a:t>
            </a: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Enable It</a:t>
            </a:r>
            <a:r>
              <a:rPr lang="en-IE" sz="2400" dirty="0"/>
              <a:t>?</a:t>
            </a:r>
          </a:p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6" y="5542015"/>
            <a:ext cx="4747002" cy="1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port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967" y="710005"/>
            <a:ext cx="2586317" cy="520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6" y="5542015"/>
            <a:ext cx="4747002" cy="1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4582" y="1430767"/>
            <a:ext cx="6411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Social Innovation:</a:t>
            </a:r>
          </a:p>
          <a:p>
            <a:endParaRPr lang="en-IE" sz="2400" dirty="0"/>
          </a:p>
          <a:p>
            <a:r>
              <a:rPr lang="en-IE" sz="2400" dirty="0"/>
              <a:t>	‘Classic’ Innovation Matrix = ‘</a:t>
            </a:r>
            <a:r>
              <a:rPr lang="en-IE" sz="2400" b="1" dirty="0"/>
              <a:t>Triple Helix</a:t>
            </a:r>
            <a:r>
              <a:rPr lang="en-IE" sz="2400" dirty="0"/>
              <a:t>’</a:t>
            </a:r>
          </a:p>
          <a:p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2021429" y="3494905"/>
            <a:ext cx="5873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Partners  = </a:t>
            </a:r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State + Academia +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115956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44" y="4123966"/>
            <a:ext cx="3958988" cy="2416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77" y="466748"/>
            <a:ext cx="4370723" cy="2914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66" y="5542015"/>
            <a:ext cx="4747002" cy="1016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866" y="1269402"/>
            <a:ext cx="7198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Social Innovation:</a:t>
            </a:r>
          </a:p>
          <a:p>
            <a:endParaRPr lang="en-IE" sz="2400" dirty="0"/>
          </a:p>
          <a:p>
            <a:r>
              <a:rPr lang="en-IE" sz="2400" dirty="0"/>
              <a:t>	‘Creative’ Innovation Matrix = ‘</a:t>
            </a:r>
            <a:r>
              <a:rPr lang="en-IE" sz="2400" b="1" dirty="0"/>
              <a:t>Quadruple Helix</a:t>
            </a:r>
            <a:r>
              <a:rPr lang="en-IE" sz="2400" dirty="0"/>
              <a:t>’</a:t>
            </a:r>
          </a:p>
          <a:p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1139087" y="3381688"/>
            <a:ext cx="5873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dirty="0"/>
              <a:t>Partners  = </a:t>
            </a:r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State + Academia + Private Sector</a:t>
            </a:r>
          </a:p>
          <a:p>
            <a:r>
              <a:rPr lang="en-IE" sz="2400" b="1" dirty="0">
                <a:solidFill>
                  <a:schemeClr val="accent1">
                    <a:lumMod val="75000"/>
                  </a:schemeClr>
                </a:solidFill>
              </a:rPr>
              <a:t>		        </a:t>
            </a:r>
            <a:r>
              <a:rPr lang="en-IE" sz="2400" b="1" dirty="0">
                <a:solidFill>
                  <a:schemeClr val="accent6">
                    <a:lumMod val="75000"/>
                  </a:schemeClr>
                </a:solidFill>
              </a:rPr>
              <a:t>+ Civil Society </a:t>
            </a:r>
          </a:p>
        </p:txBody>
      </p:sp>
    </p:spTree>
    <p:extLst>
      <p:ext uri="{BB962C8B-B14F-4D97-AF65-F5344CB8AC3E}">
        <p14:creationId xmlns:p14="http://schemas.microsoft.com/office/powerpoint/2010/main" val="301770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37" y="1473798"/>
            <a:ext cx="9359153" cy="4652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247" y="666974"/>
            <a:ext cx="693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Example of Social Innovators</a:t>
            </a:r>
            <a:r>
              <a:rPr lang="en-IE" dirty="0"/>
              <a:t>: Carrigtwohill  - Community Park</a:t>
            </a:r>
          </a:p>
        </p:txBody>
      </p:sp>
    </p:spTree>
    <p:extLst>
      <p:ext uri="{BB962C8B-B14F-4D97-AF65-F5344CB8AC3E}">
        <p14:creationId xmlns:p14="http://schemas.microsoft.com/office/powerpoint/2010/main" val="197723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6" y="1671911"/>
            <a:ext cx="5650814" cy="373290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770" y="2528048"/>
            <a:ext cx="5650814" cy="37329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738" y="662499"/>
            <a:ext cx="91707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/>
              <a:t>Example of Social Innovators</a:t>
            </a:r>
            <a:r>
              <a:rPr lang="en-IE" dirty="0"/>
              <a:t>: Carrigtwohill Community Centre and </a:t>
            </a:r>
          </a:p>
          <a:p>
            <a:r>
              <a:rPr lang="en-IE" dirty="0"/>
              <a:t>						Carrigtwohill Family Resource Centre</a:t>
            </a:r>
          </a:p>
        </p:txBody>
      </p:sp>
    </p:spTree>
    <p:extLst>
      <p:ext uri="{BB962C8B-B14F-4D97-AF65-F5344CB8AC3E}">
        <p14:creationId xmlns:p14="http://schemas.microsoft.com/office/powerpoint/2010/main" val="84751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59" y="3098202"/>
            <a:ext cx="4346089" cy="3259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5" y="1691639"/>
            <a:ext cx="4812254" cy="36091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0711" y="491310"/>
            <a:ext cx="7860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/>
              <a:t>Example of Social Innovators</a:t>
            </a:r>
            <a:r>
              <a:rPr lang="en-IE" dirty="0"/>
              <a:t>: Skibbereen Family Resource Centre</a:t>
            </a:r>
          </a:p>
        </p:txBody>
      </p:sp>
    </p:spTree>
    <p:extLst>
      <p:ext uri="{BB962C8B-B14F-4D97-AF65-F5344CB8AC3E}">
        <p14:creationId xmlns:p14="http://schemas.microsoft.com/office/powerpoint/2010/main" val="21750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20" y="871369"/>
            <a:ext cx="8057476" cy="5432612"/>
          </a:xfrm>
        </p:spPr>
      </p:pic>
      <p:sp>
        <p:nvSpPr>
          <p:cNvPr id="5" name="Rectangle 4"/>
          <p:cNvSpPr/>
          <p:nvPr/>
        </p:nvSpPr>
        <p:spPr>
          <a:xfrm>
            <a:off x="466165" y="324992"/>
            <a:ext cx="7559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/>
              <a:t>Example of Social Innovators</a:t>
            </a:r>
            <a:r>
              <a:rPr lang="en-IE" dirty="0"/>
              <a:t>: Ballinadee Community Council</a:t>
            </a:r>
          </a:p>
          <a:p>
            <a:r>
              <a:rPr lang="en-IE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400655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163</Words>
  <Application>Microsoft Office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Howard</dc:creator>
  <cp:lastModifiedBy>Ederi Ojasoo</cp:lastModifiedBy>
  <cp:revision>18</cp:revision>
  <dcterms:created xsi:type="dcterms:W3CDTF">2018-09-12T17:10:15Z</dcterms:created>
  <dcterms:modified xsi:type="dcterms:W3CDTF">2018-09-15T10:26:41Z</dcterms:modified>
</cp:coreProperties>
</file>