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diagrams/drawing1.xml" ContentType="application/vnd.ms-office.drawingml.diagramDrawing+xml"/>
  <Override PartName="/ppt/slides/slide14.xml" ContentType="application/vnd.openxmlformats-officedocument.presentationml.slide+xml"/>
  <Override PartName="/ppt/diagrams/layout2.xml" ContentType="application/vnd.openxmlformats-officedocument.drawingml.diagramLayout+xml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charts/chart5.xml" ContentType="application/vnd.openxmlformats-officedocument.drawingml.chart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3.xml" ContentType="application/vnd.openxmlformats-officedocument.drawingml.char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.xml" ContentType="application/vnd.openxmlformats-officedocument.drawingml.diagramData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charts/chart2.xml" ContentType="application/vnd.openxmlformats-officedocument.drawingml.char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diagrams/drawing2.xml" ContentType="application/vnd.ms-office.drawingml.diagramDrawing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rawings/drawing1.xml" ContentType="application/vnd.openxmlformats-officedocument.drawingml.chartshapes+xml"/>
  <Override PartName="/ppt/diagrams/colors2.xml" ContentType="application/vnd.openxmlformats-officedocument.drawingml.diagramColor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20" r:id="rId1"/>
  </p:sldMasterIdLst>
  <p:notesMasterIdLst>
    <p:notesMasterId r:id="rId50"/>
  </p:notesMasterIdLst>
  <p:sldIdLst>
    <p:sldId id="257" r:id="rId2"/>
    <p:sldId id="285" r:id="rId3"/>
    <p:sldId id="287" r:id="rId4"/>
    <p:sldId id="286" r:id="rId5"/>
    <p:sldId id="311" r:id="rId6"/>
    <p:sldId id="295" r:id="rId7"/>
    <p:sldId id="310" r:id="rId8"/>
    <p:sldId id="290" r:id="rId9"/>
    <p:sldId id="330" r:id="rId10"/>
    <p:sldId id="291" r:id="rId11"/>
    <p:sldId id="328" r:id="rId12"/>
    <p:sldId id="329" r:id="rId13"/>
    <p:sldId id="289" r:id="rId14"/>
    <p:sldId id="294" r:id="rId15"/>
    <p:sldId id="325" r:id="rId16"/>
    <p:sldId id="313" r:id="rId17"/>
    <p:sldId id="312" r:id="rId18"/>
    <p:sldId id="293" r:id="rId19"/>
    <p:sldId id="323" r:id="rId20"/>
    <p:sldId id="296" r:id="rId21"/>
    <p:sldId id="298" r:id="rId22"/>
    <p:sldId id="299" r:id="rId23"/>
    <p:sldId id="297" r:id="rId24"/>
    <p:sldId id="331" r:id="rId25"/>
    <p:sldId id="334" r:id="rId26"/>
    <p:sldId id="340" r:id="rId27"/>
    <p:sldId id="342" r:id="rId28"/>
    <p:sldId id="332" r:id="rId29"/>
    <p:sldId id="337" r:id="rId30"/>
    <p:sldId id="339" r:id="rId31"/>
    <p:sldId id="336" r:id="rId32"/>
    <p:sldId id="341" r:id="rId33"/>
    <p:sldId id="333" r:id="rId34"/>
    <p:sldId id="335" r:id="rId35"/>
    <p:sldId id="301" r:id="rId36"/>
    <p:sldId id="307" r:id="rId37"/>
    <p:sldId id="303" r:id="rId38"/>
    <p:sldId id="322" r:id="rId39"/>
    <p:sldId id="304" r:id="rId40"/>
    <p:sldId id="305" r:id="rId41"/>
    <p:sldId id="306" r:id="rId42"/>
    <p:sldId id="321" r:id="rId43"/>
    <p:sldId id="324" r:id="rId44"/>
    <p:sldId id="317" r:id="rId45"/>
    <p:sldId id="318" r:id="rId46"/>
    <p:sldId id="309" r:id="rId47"/>
    <p:sldId id="314" r:id="rId48"/>
    <p:sldId id="266" r:id="rId4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0053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69"/>
    <p:restoredTop sz="93007" autoAdjust="0"/>
  </p:normalViewPr>
  <p:slideViewPr>
    <p:cSldViewPr snapToGrid="0">
      <p:cViewPr>
        <p:scale>
          <a:sx n="76" d="100"/>
          <a:sy n="76" d="100"/>
        </p:scale>
        <p:origin x="-544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hindriks\Desktop\2007-2013%20saatmisek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ristiinaliimand:Desktop:ELARD:2017:Survey-2017:CLLD-multi-funds-survey:CLLD-survey-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et-EE" sz="2400">
                <a:latin typeface="Arial"/>
                <a:cs typeface="Arial"/>
              </a:defRPr>
            </a:pPr>
            <a:r>
              <a:rPr lang="et-EE" sz="2400" dirty="0" smtClean="0">
                <a:latin typeface="Arial"/>
                <a:cs typeface="Arial"/>
              </a:rPr>
              <a:t>11 747 projektitaotlust 200</a:t>
            </a:r>
            <a:r>
              <a:rPr lang="et-EE" sz="2400" dirty="0" smtClean="0">
                <a:solidFill>
                  <a:schemeClr val="tx1"/>
                </a:solidFill>
                <a:latin typeface="Arial"/>
                <a:cs typeface="Arial"/>
              </a:rPr>
              <a:t>7</a:t>
            </a:r>
            <a:r>
              <a:rPr lang="et-EE" sz="2400" dirty="0" smtClean="0">
                <a:latin typeface="Arial"/>
                <a:cs typeface="Arial"/>
              </a:rPr>
              <a:t>-2013</a:t>
            </a:r>
            <a:endParaRPr lang="et-EE" sz="2400" dirty="0">
              <a:latin typeface="Arial"/>
              <a:cs typeface="Arial"/>
            </a:endParaRP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0333333333333333"/>
          <c:y val="0.212077021600399"/>
          <c:w val="0.838290476103323"/>
          <c:h val="0.736996822792603"/>
        </c:manualLayout>
      </c:layout>
      <c:pie3DChart>
        <c:varyColors val="1"/>
        <c:ser>
          <c:idx val="0"/>
          <c:order val="0"/>
          <c:tx>
            <c:strRef>
              <c:f>'Vastu võetud tautlused- KOOND'!$L$5</c:f>
              <c:strCache>
                <c:ptCount val="1"/>
                <c:pt idx="0">
                  <c:v>Vastuvõetud projetitaotluste arvu % kogu vastuvõetud projektidest 2009-2013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t-EE" sz="1600" b="1">
                    <a:latin typeface="Arial"/>
                    <a:cs typeface="Arial"/>
                  </a:defRPr>
                </a:pPr>
                <a:endParaRPr lang="en-US"/>
              </a:p>
            </c:txPr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KOOND'!$L$6:$L$10</c:f>
              <c:numCache>
                <c:formatCode>0%</c:formatCode>
                <c:ptCount val="5"/>
                <c:pt idx="0">
                  <c:v>0.157487017962033</c:v>
                </c:pt>
                <c:pt idx="1">
                  <c:v>0.229505405635481</c:v>
                </c:pt>
                <c:pt idx="2">
                  <c:v>0.221077721971567</c:v>
                </c:pt>
                <c:pt idx="3">
                  <c:v>0.224823359155529</c:v>
                </c:pt>
                <c:pt idx="4">
                  <c:v>0.167106495275389</c:v>
                </c:pt>
              </c:numCache>
            </c:numRef>
          </c:val>
        </c:ser>
      </c:pie3DChart>
      <c:spPr>
        <a:noFill/>
      </c:spPr>
    </c:plotArea>
    <c:legend>
      <c:legendPos val="r"/>
      <c:layout>
        <c:manualLayout>
          <c:xMode val="edge"/>
          <c:yMode val="edge"/>
          <c:x val="0.825633526285229"/>
          <c:y val="0.348353505025047"/>
          <c:w val="0.14799429030327"/>
          <c:h val="0.401173966604036"/>
        </c:manualLayout>
      </c:layout>
      <c:txPr>
        <a:bodyPr/>
        <a:lstStyle/>
        <a:p>
          <a:pPr rtl="0">
            <a:defRPr lang="et-EE" sz="1600">
              <a:latin typeface="Arial"/>
              <a:cs typeface="Arial"/>
            </a:defRPr>
          </a:pPr>
          <a:endParaRPr lang="en-US"/>
        </a:p>
      </c:txPr>
    </c:legend>
    <c:plotVisOnly val="1"/>
    <c:dispBlanksAs val="zero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6"/>
  <c:chart>
    <c:title>
      <c:tx>
        <c:rich>
          <a:bodyPr/>
          <a:lstStyle/>
          <a:p>
            <a:pPr algn="ctr" rtl="0">
              <a:defRPr lang="et-EE" sz="2400" b="1" i="0" u="none" strike="noStrike" kern="1200" baseline="0">
                <a:solidFill>
                  <a:prstClr val="black"/>
                </a:solidFill>
                <a:latin typeface="Arial"/>
                <a:ea typeface="+mn-ea"/>
                <a:cs typeface="Arial"/>
              </a:defRPr>
            </a:pPr>
            <a:r>
              <a:rPr lang="et-EE" sz="2400" dirty="0" smtClean="0">
                <a:latin typeface="Arial"/>
                <a:cs typeface="Arial"/>
              </a:rPr>
              <a:t>7 255 heaks kiidetud projekti 200</a:t>
            </a:r>
            <a:r>
              <a:rPr lang="et-EE" sz="2400" dirty="0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t-EE" sz="2400" dirty="0" smtClean="0">
                <a:latin typeface="Arial"/>
                <a:cs typeface="Arial"/>
              </a:rPr>
              <a:t>-2013 </a:t>
            </a:r>
            <a:endParaRPr lang="et-EE" sz="2400" b="1" i="0" u="none" strike="noStrike" kern="1200" baseline="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0.259077094270066"/>
          <c:y val="0.217293649883396"/>
          <c:w val="0.40180042589016"/>
          <c:h val="0.674973661775266"/>
        </c:manualLayout>
      </c:layout>
      <c:pie3DChart>
        <c:varyColors val="1"/>
        <c:ser>
          <c:idx val="0"/>
          <c:order val="0"/>
          <c:tx>
            <c:strRef>
              <c:f>'Vastu võetud tautlused- KOOND'!$O$5</c:f>
              <c:strCache>
                <c:ptCount val="1"/>
                <c:pt idx="0">
                  <c:v>Kinnitatud taotluste % vastu võetud taotlustest</c:v>
                </c:pt>
              </c:strCache>
            </c:strRef>
          </c:tx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explosion val="1"/>
          </c:dPt>
          <c:dPt>
            <c:idx val="4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t-EE" sz="1800" b="1">
                    <a:latin typeface="Arial"/>
                    <a:cs typeface="Arial"/>
                  </a:defRPr>
                </a:pPr>
                <a:endParaRPr lang="en-U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KOOND'!$O$6:$O$10</c:f>
              <c:numCache>
                <c:formatCode>0%</c:formatCode>
                <c:ptCount val="5"/>
                <c:pt idx="0">
                  <c:v>0.616216216216216</c:v>
                </c:pt>
                <c:pt idx="1">
                  <c:v>0.569362017804154</c:v>
                </c:pt>
                <c:pt idx="2">
                  <c:v>0.591066615325375</c:v>
                </c:pt>
                <c:pt idx="3">
                  <c:v>0.668307459295721</c:v>
                </c:pt>
                <c:pt idx="4">
                  <c:v>0.65206316861946</c:v>
                </c:pt>
              </c:numCache>
            </c:numRef>
          </c:val>
        </c:ser>
        <c:ser>
          <c:idx val="1"/>
          <c:order val="1"/>
          <c:tx>
            <c:strRef>
              <c:f>'Vastu võetud tautlused- KOOND'!$B$7</c:f>
              <c:strCache>
                <c:ptCount val="1"/>
                <c:pt idx="0">
                  <c:v>2012</c:v>
                </c:pt>
              </c:strCache>
            </c:strRef>
          </c:tx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KOOND'!$O$7</c:f>
              <c:numCache>
                <c:formatCode>0%</c:formatCode>
                <c:ptCount val="1"/>
                <c:pt idx="0">
                  <c:v>0.569362017804154</c:v>
                </c:pt>
              </c:numCache>
            </c:numRef>
          </c:val>
        </c:ser>
        <c:ser>
          <c:idx val="2"/>
          <c:order val="2"/>
          <c:tx>
            <c:strRef>
              <c:f>'Vastu võetud tautlused- KOOND'!$B$8</c:f>
              <c:strCache>
                <c:ptCount val="1"/>
                <c:pt idx="0">
                  <c:v>2011</c:v>
                </c:pt>
              </c:strCache>
            </c:strRef>
          </c:tx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KOOND'!$O$8</c:f>
              <c:numCache>
                <c:formatCode>0%</c:formatCode>
                <c:ptCount val="1"/>
                <c:pt idx="0">
                  <c:v>0.591066615325375</c:v>
                </c:pt>
              </c:numCache>
            </c:numRef>
          </c:val>
        </c:ser>
        <c:ser>
          <c:idx val="3"/>
          <c:order val="3"/>
          <c:tx>
            <c:strRef>
              <c:f>'Vastu võetud tautlused- KOOND'!$B$9</c:f>
              <c:strCache>
                <c:ptCount val="1"/>
                <c:pt idx="0">
                  <c:v>2010</c:v>
                </c:pt>
              </c:strCache>
            </c:strRef>
          </c:tx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KOOND'!$O$9</c:f>
              <c:numCache>
                <c:formatCode>0%</c:formatCode>
                <c:ptCount val="1"/>
                <c:pt idx="0">
                  <c:v>0.668307459295721</c:v>
                </c:pt>
              </c:numCache>
            </c:numRef>
          </c:val>
        </c:ser>
        <c:ser>
          <c:idx val="4"/>
          <c:order val="4"/>
          <c:tx>
            <c:strRef>
              <c:f>'Vastu võetud tautlused- KOOND'!$B$10</c:f>
              <c:strCache>
                <c:ptCount val="1"/>
                <c:pt idx="0">
                  <c:v>2009</c:v>
                </c:pt>
              </c:strCache>
            </c:strRef>
          </c:tx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KOOND'!$O$10</c:f>
              <c:numCache>
                <c:formatCode>0%</c:formatCode>
                <c:ptCount val="1"/>
                <c:pt idx="0">
                  <c:v>0.65206316861946</c:v>
                </c:pt>
              </c:numCache>
            </c:numRef>
          </c:val>
        </c:ser>
        <c:ser>
          <c:idx val="5"/>
          <c:order val="5"/>
          <c:tx>
            <c:strRef>
              <c:f>'Vastu võetud tautlused- KOOND'!$B$11</c:f>
              <c:strCache>
                <c:ptCount val="1"/>
                <c:pt idx="0">
                  <c:v>Kokku</c:v>
                </c:pt>
              </c:strCache>
            </c:strRef>
          </c:tx>
          <c:cat>
            <c:numRef>
              <c:f>'Vastu võetud tautlused- KOOND'!$B$6:$B$10</c:f>
              <c:numCache>
                <c:formatCode>General</c:formatCode>
                <c:ptCount val="5"/>
                <c:pt idx="0">
                  <c:v>2013.0</c:v>
                </c:pt>
                <c:pt idx="1">
                  <c:v>2012.0</c:v>
                </c:pt>
                <c:pt idx="2">
                  <c:v>2011.0</c:v>
                </c:pt>
                <c:pt idx="3">
                  <c:v>2010.0</c:v>
                </c:pt>
                <c:pt idx="4">
                  <c:v>2009.0</c:v>
                </c:pt>
              </c:numCache>
            </c:numRef>
          </c:cat>
          <c:val>
            <c:numRef>
              <c:f>'Vastu võetud tautlused- KOOND'!$O$11</c:f>
              <c:numCache>
                <c:formatCode>General</c:formatCode>
                <c:ptCount val="1"/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lang="et-EE" sz="1600">
              <a:latin typeface="Arial"/>
              <a:cs typeface="Arial"/>
            </a:defRPr>
          </a:pPr>
          <a:endParaRPr lang="en-US"/>
        </a:p>
      </c:txPr>
    </c:legend>
    <c:plotVisOnly val="1"/>
    <c:dispBlanksAs val="zero"/>
  </c:chart>
  <c:spPr>
    <a:noFill/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FC-492E-8ABB-D301059389B8}"/>
              </c:ext>
            </c:extLst>
          </c:dPt>
          <c:dPt>
            <c:idx val="1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FC-492E-8ABB-D301059389B8}"/>
              </c:ext>
            </c:extLst>
          </c:dPt>
          <c:dPt>
            <c:idx val="2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FC-492E-8ABB-D301059389B8}"/>
              </c:ext>
            </c:extLst>
          </c:dPt>
          <c:dPt>
            <c:idx val="3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FC-492E-8ABB-D301059389B8}"/>
              </c:ext>
            </c:extLst>
          </c:dPt>
          <c:dPt>
            <c:idx val="4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7FC-492E-8ABB-D301059389B8}"/>
              </c:ext>
            </c:extLst>
          </c:dPt>
          <c:dPt>
            <c:idx val="5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7FC-492E-8ABB-D301059389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'Kinnitamata jätmise põhjus'!$A$2:$A$7</c:f>
              <c:strCache>
                <c:ptCount val="6"/>
                <c:pt idx="0">
                  <c:v>Meetme eelarves ei olnud vahendeid</c:v>
                </c:pt>
                <c:pt idx="1">
                  <c:v>Ei ületanud hindepunktide künnist</c:v>
                </c:pt>
                <c:pt idx="2">
                  <c:v>Ei vasta strateegiale/meetme tingimustele</c:v>
                </c:pt>
                <c:pt idx="3">
                  <c:v>Ei vastanud taotluse tehnilistele tingimustele</c:v>
                </c:pt>
                <c:pt idx="4">
                  <c:v>Taotleja võttis taotluse tagasi</c:v>
                </c:pt>
                <c:pt idx="5">
                  <c:v>Muu</c:v>
                </c:pt>
              </c:strCache>
            </c:strRef>
          </c:cat>
          <c:val>
            <c:numRef>
              <c:f>'Kinnitamata jätmise põhjus'!$B$2:$B$7</c:f>
              <c:numCache>
                <c:formatCode>General</c:formatCode>
                <c:ptCount val="6"/>
                <c:pt idx="0">
                  <c:v>2213.0</c:v>
                </c:pt>
                <c:pt idx="1">
                  <c:v>1335.0</c:v>
                </c:pt>
                <c:pt idx="2">
                  <c:v>586.0</c:v>
                </c:pt>
                <c:pt idx="3">
                  <c:v>162.0</c:v>
                </c:pt>
                <c:pt idx="4">
                  <c:v>87.0</c:v>
                </c:pt>
                <c:pt idx="5">
                  <c:v>174.0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7FC-492E-8ABB-D301059389B8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389397685892"/>
          <c:y val="0.0188994436854186"/>
          <c:w val="0.330017802983419"/>
          <c:h val="0.962200854992622"/>
        </c:manualLayout>
      </c:layout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35A-4B9E-A89D-CA004099F245}"/>
              </c:ext>
            </c:extLst>
          </c:dPt>
          <c:dPt>
            <c:idx val="1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35A-4B9E-A89D-CA004099F245}"/>
              </c:ext>
            </c:extLst>
          </c:dPt>
          <c:dPt>
            <c:idx val="2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35A-4B9E-A89D-CA004099F245}"/>
              </c:ext>
            </c:extLst>
          </c:dPt>
          <c:dPt>
            <c:idx val="3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35A-4B9E-A89D-CA004099F245}"/>
              </c:ext>
            </c:extLst>
          </c:dPt>
          <c:dPt>
            <c:idx val="4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35A-4B9E-A89D-CA004099F245}"/>
              </c:ext>
            </c:extLst>
          </c:dPt>
          <c:dPt>
            <c:idx val="5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35A-4B9E-A89D-CA004099F245}"/>
              </c:ext>
            </c:extLst>
          </c:dPt>
          <c:dPt>
            <c:idx val="6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35A-4B9E-A89D-CA004099F245}"/>
              </c:ext>
            </c:extLst>
          </c:dPt>
          <c:dPt>
            <c:idx val="7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35A-4B9E-A89D-CA004099F245}"/>
              </c:ext>
            </c:extLst>
          </c:dPt>
          <c:dPt>
            <c:idx val="8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35A-4B9E-A89D-CA004099F245}"/>
              </c:ext>
            </c:extLst>
          </c:dPt>
          <c:dPt>
            <c:idx val="9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35A-4B9E-A89D-CA004099F2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Sheet1!$B$3:$B$12</c:f>
              <c:strCache>
                <c:ptCount val="10"/>
                <c:pt idx="0">
                  <c:v>Kohalik kultuur</c:v>
                </c:pt>
                <c:pt idx="1">
                  <c:v>Turismi arendamine</c:v>
                </c:pt>
                <c:pt idx="2">
                  <c:v>Kohalike toodete arendamine</c:v>
                </c:pt>
                <c:pt idx="3">
                  <c:v>Teenindussektori arendamine</c:v>
                </c:pt>
                <c:pt idx="4">
                  <c:v>Muu</c:v>
                </c:pt>
                <c:pt idx="5">
                  <c:v>Looduskeskkonda hoidev areng</c:v>
                </c:pt>
                <c:pt idx="6">
                  <c:v>Rahvastik ja tööhõive</c:v>
                </c:pt>
                <c:pt idx="7">
                  <c:v>Põllumajandussektori arendamine</c:v>
                </c:pt>
                <c:pt idx="8">
                  <c:v>Kohalik arengustrateegia ja valitsemine</c:v>
                </c:pt>
                <c:pt idx="9">
                  <c:v>Side- ja kommunikatsioonitehnoloogia arendamine</c:v>
                </c:pt>
              </c:strCache>
            </c:str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36.0</c:v>
                </c:pt>
                <c:pt idx="1">
                  <c:v>19.0</c:v>
                </c:pt>
                <c:pt idx="2">
                  <c:v>9.0</c:v>
                </c:pt>
                <c:pt idx="3">
                  <c:v>8.0</c:v>
                </c:pt>
                <c:pt idx="4">
                  <c:v>8.0</c:v>
                </c:pt>
                <c:pt idx="5">
                  <c:v>5.0</c:v>
                </c:pt>
                <c:pt idx="6">
                  <c:v>5.0</c:v>
                </c:pt>
                <c:pt idx="7">
                  <c:v>4.0</c:v>
                </c:pt>
                <c:pt idx="8">
                  <c:v>4.0</c:v>
                </c:pt>
                <c:pt idx="9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135A-4B9E-A89D-CA004099F245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9662883338809"/>
          <c:y val="0.0571465476264286"/>
          <c:w val="0.330226729788309"/>
          <c:h val="0.881658296649927"/>
        </c:manualLayout>
      </c:layout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barChart>
        <c:barDir val="bar"/>
        <c:grouping val="clustered"/>
        <c:ser>
          <c:idx val="0"/>
          <c:order val="0"/>
          <c:dPt>
            <c:idx val="0"/>
            <c:spPr>
              <a:solidFill>
                <a:srgbClr val="008000"/>
              </a:solidFill>
            </c:spPr>
          </c:dPt>
          <c:dPt>
            <c:idx val="1"/>
            <c:spPr>
              <a:solidFill>
                <a:srgbClr val="008000"/>
              </a:solidFill>
            </c:spPr>
          </c:dPt>
          <c:dPt>
            <c:idx val="2"/>
            <c:spPr>
              <a:solidFill>
                <a:srgbClr val="008000"/>
              </a:solidFill>
            </c:spPr>
          </c:dPt>
          <c:dPt>
            <c:idx val="3"/>
            <c:spPr>
              <a:solidFill>
                <a:srgbClr val="008000"/>
              </a:solidFill>
            </c:spPr>
          </c:dPt>
          <c:dPt>
            <c:idx val="4"/>
            <c:spPr>
              <a:solidFill>
                <a:srgbClr val="FF6600"/>
              </a:solidFill>
            </c:spPr>
          </c:dPt>
          <c:dPt>
            <c:idx val="5"/>
            <c:spPr>
              <a:solidFill>
                <a:srgbClr val="FF6600"/>
              </a:solidFill>
            </c:spPr>
          </c:dPt>
          <c:dPt>
            <c:idx val="6"/>
            <c:spPr>
              <a:solidFill>
                <a:srgbClr val="FF6600"/>
              </a:solidFill>
            </c:spPr>
          </c:dPt>
          <c:dPt>
            <c:idx val="7"/>
            <c:spPr>
              <a:solidFill>
                <a:srgbClr val="FF6600"/>
              </a:solidFill>
            </c:spPr>
          </c:dPt>
          <c:dPt>
            <c:idx val="8"/>
            <c:spPr>
              <a:solidFill>
                <a:srgbClr val="0000FF"/>
              </a:solidFill>
            </c:spPr>
          </c:dPt>
          <c:dPt>
            <c:idx val="9"/>
            <c:spPr>
              <a:solidFill>
                <a:srgbClr val="0000FF"/>
              </a:solidFill>
            </c:spPr>
          </c:dPt>
          <c:dPt>
            <c:idx val="10"/>
            <c:spPr>
              <a:solidFill>
                <a:srgbClr val="0000FF"/>
              </a:solidFill>
            </c:spPr>
          </c:dPt>
          <c:dPt>
            <c:idx val="11"/>
            <c:spPr>
              <a:solidFill>
                <a:srgbClr val="0000FF"/>
              </a:solidFill>
            </c:spPr>
          </c:dPt>
          <c:cat>
            <c:strRef>
              <c:f>'Sheet4 (2)'!$A$6:$A$17</c:f>
              <c:strCache>
                <c:ptCount val="12"/>
                <c:pt idx="0">
                  <c:v>Digitaliseerimine (ERDF)</c:v>
                </c:pt>
                <c:pt idx="1">
                  <c:v>Vähese CO2 heitega majandus (ERDF)</c:v>
                </c:pt>
                <c:pt idx="2">
                  <c:v>Innovatsioon ja uuringud (ERDF)</c:v>
                </c:pt>
                <c:pt idx="3">
                  <c:v>Toetused keskmise suurusega ja väikeettevõtetele (ERDF)</c:v>
                </c:pt>
                <c:pt idx="4">
                  <c:v>Institutsionaalse suutlikkuse suurendamine ja efektiivne avalik haldus (ESF)</c:v>
                </c:pt>
                <c:pt idx="5">
                  <c:v>Tööhõive edendamine ja mobiilsed töökohad (ESF)</c:v>
                </c:pt>
                <c:pt idx="6">
                  <c:v>Sotsiaalse sidususe edendamine ja vaesuse vähendamine (ESF)</c:v>
                </c:pt>
                <c:pt idx="7">
                  <c:v>Investeeringud haridusse, oskustesse ja elukestvasse õppesse (ESF)</c:v>
                </c:pt>
                <c:pt idx="8">
                  <c:v>Projektitoetuste kättesaadavuse parandamine (EMFF)</c:v>
                </c:pt>
                <c:pt idx="9">
                  <c:v>Säästlik kalastamine (EMFF)</c:v>
                </c:pt>
                <c:pt idx="10">
                  <c:v>Rannikualade majanduse mitmekesistamine (EMFF)</c:v>
                </c:pt>
                <c:pt idx="11">
                  <c:v>Uute töökohtade loomine ja elukvaliteedi parandamine rannikualadel (EMFF)</c:v>
                </c:pt>
              </c:strCache>
            </c:strRef>
          </c:cat>
          <c:val>
            <c:numRef>
              <c:f>'Sheet4 (2)'!$B$6:$B$17</c:f>
              <c:numCache>
                <c:formatCode>0%</c:formatCode>
                <c:ptCount val="12"/>
                <c:pt idx="0">
                  <c:v>0.182</c:v>
                </c:pt>
                <c:pt idx="1">
                  <c:v>0.409</c:v>
                </c:pt>
                <c:pt idx="2">
                  <c:v>0.455</c:v>
                </c:pt>
                <c:pt idx="3">
                  <c:v>0.864</c:v>
                </c:pt>
                <c:pt idx="4">
                  <c:v>0.16</c:v>
                </c:pt>
                <c:pt idx="5">
                  <c:v>0.63</c:v>
                </c:pt>
                <c:pt idx="6">
                  <c:v>0.84</c:v>
                </c:pt>
                <c:pt idx="7">
                  <c:v>0.84</c:v>
                </c:pt>
                <c:pt idx="8">
                  <c:v>0.25</c:v>
                </c:pt>
                <c:pt idx="9">
                  <c:v>0.63</c:v>
                </c:pt>
                <c:pt idx="10">
                  <c:v>0.75</c:v>
                </c:pt>
                <c:pt idx="11">
                  <c:v>0.75</c:v>
                </c:pt>
              </c:numCache>
            </c:numRef>
          </c:val>
        </c:ser>
        <c:axId val="310011496"/>
        <c:axId val="309491576"/>
      </c:barChart>
      <c:catAx>
        <c:axId val="31001149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lang="et-EE" sz="1400"/>
            </a:pPr>
            <a:endParaRPr lang="en-US"/>
          </a:p>
        </c:txPr>
        <c:crossAx val="309491576"/>
        <c:crosses val="autoZero"/>
        <c:auto val="1"/>
        <c:lblAlgn val="r"/>
        <c:lblOffset val="100"/>
      </c:catAx>
      <c:valAx>
        <c:axId val="309491576"/>
        <c:scaling>
          <c:orientation val="minMax"/>
        </c:scaling>
        <c:axPos val="b"/>
        <c:majorGridlines/>
        <c:numFmt formatCode="0%" sourceLinked="1"/>
        <c:tickLblPos val="nextTo"/>
        <c:txPr>
          <a:bodyPr/>
          <a:lstStyle/>
          <a:p>
            <a:pPr>
              <a:defRPr lang="et-EE"/>
            </a:pPr>
            <a:endParaRPr lang="en-US"/>
          </a:p>
        </c:txPr>
        <c:crossAx val="310011496"/>
        <c:crosses val="autoZero"/>
        <c:crossBetween val="between"/>
      </c:valAx>
    </c:plotArea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92817-7B6C-4B92-9A9C-1E920A25F5C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6707A68-CB54-484D-BD25-7CC59C48BF7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fr-BE" i="1" dirty="0" smtClean="0"/>
            <a:t>Töökohad:</a:t>
          </a:r>
          <a:r>
            <a:rPr lang="pl-PL" i="1" dirty="0" smtClean="0"/>
            <a:t> </a:t>
          </a:r>
          <a:r>
            <a:rPr lang="fr-BE" i="1" dirty="0"/>
            <a:t>46.000 </a:t>
          </a:r>
          <a:r>
            <a:rPr lang="fr-BE" i="1" dirty="0" smtClean="0"/>
            <a:t>(Põllumajandusfond)</a:t>
          </a:r>
          <a:r>
            <a:rPr lang="fr-BE" i="1" dirty="0"/>
            <a:t>, 4850 </a:t>
          </a:r>
          <a:r>
            <a:rPr lang="fr-BE" i="1" dirty="0" smtClean="0"/>
            <a:t>(Kalandusfond) </a:t>
          </a:r>
          <a:r>
            <a:rPr lang="fr-BE" i="1" dirty="0"/>
            <a:t>+ 27.000</a:t>
          </a:r>
          <a:r>
            <a:rPr lang="fr-BE" i="1" dirty="0" smtClean="0"/>
            <a:t> säilitatud töökohad (Kalandusfond)</a:t>
          </a:r>
          <a:endParaRPr lang="en-GB" dirty="0"/>
        </a:p>
      </dgm:t>
    </dgm:pt>
    <dgm:pt modelId="{7E06BBFD-F51D-41D7-BFCF-F2A425258CF7}" type="parTrans" cxnId="{61EAD41B-B885-41DC-AD22-BE03AE0EC13D}">
      <dgm:prSet/>
      <dgm:spPr/>
      <dgm:t>
        <a:bodyPr/>
        <a:lstStyle/>
        <a:p>
          <a:endParaRPr lang="en-GB"/>
        </a:p>
      </dgm:t>
    </dgm:pt>
    <dgm:pt modelId="{1CA064B4-EA1E-47F9-A94B-4031ECD544C5}" type="sibTrans" cxnId="{61EAD41B-B885-41DC-AD22-BE03AE0EC13D}">
      <dgm:prSet/>
      <dgm:spPr>
        <a:solidFill>
          <a:schemeClr val="accent3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6728F65C-10F5-4E3D-BCF4-66537561D8B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fr-BE" i="1" dirty="0" smtClean="0"/>
            <a:t>Ligi 200 miljonit inimest elab kohalike arengustrateegiate piirkonnas</a:t>
          </a:r>
          <a:endParaRPr lang="en-GB" dirty="0"/>
        </a:p>
      </dgm:t>
    </dgm:pt>
    <dgm:pt modelId="{B257FA08-3AB6-47D8-AB0D-6AEEBE37C7DE}" type="parTrans" cxnId="{A74A5865-14A0-4C54-9294-25CDADC3808C}">
      <dgm:prSet/>
      <dgm:spPr/>
      <dgm:t>
        <a:bodyPr/>
        <a:lstStyle/>
        <a:p>
          <a:endParaRPr lang="en-GB"/>
        </a:p>
      </dgm:t>
    </dgm:pt>
    <dgm:pt modelId="{FB880C92-A490-4665-AB25-1CAA8A20B591}" type="sibTrans" cxnId="{A74A5865-14A0-4C54-9294-25CDADC3808C}">
      <dgm:prSet/>
      <dgm:spPr/>
      <dgm:t>
        <a:bodyPr/>
        <a:lstStyle/>
        <a:p>
          <a:endParaRPr lang="en-GB"/>
        </a:p>
      </dgm:t>
    </dgm:pt>
    <dgm:pt modelId="{D80D9396-8150-49E4-85B0-90D773FC3CB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fr-BE" i="1" dirty="0" smtClean="0"/>
            <a:t>Tegevusgrupid: 2 536 (Põllumajandusfond)</a:t>
          </a:r>
          <a:r>
            <a:rPr lang="fr-BE" i="1" dirty="0"/>
            <a:t>+276 </a:t>
          </a:r>
          <a:r>
            <a:rPr lang="fr-BE" i="1" dirty="0" smtClean="0"/>
            <a:t>(Kalandusfond)</a:t>
          </a:r>
          <a:endParaRPr lang="en-GB" dirty="0"/>
        </a:p>
      </dgm:t>
    </dgm:pt>
    <dgm:pt modelId="{44ACF7A7-103B-400D-B011-292223C12856}" type="parTrans" cxnId="{A4274B13-B604-4839-BA70-FBA933B98ADA}">
      <dgm:prSet/>
      <dgm:spPr/>
      <dgm:t>
        <a:bodyPr/>
        <a:lstStyle/>
        <a:p>
          <a:endParaRPr lang="en-GB"/>
        </a:p>
      </dgm:t>
    </dgm:pt>
    <dgm:pt modelId="{4A40172C-B75F-44F1-8002-EF2210456D8B}" type="sibTrans" cxnId="{A4274B13-B604-4839-BA70-FBA933B98ADA}">
      <dgm:prSet/>
      <dgm:spPr/>
      <dgm:t>
        <a:bodyPr/>
        <a:lstStyle/>
        <a:p>
          <a:endParaRPr lang="en-GB"/>
        </a:p>
      </dgm:t>
    </dgm:pt>
    <dgm:pt modelId="{7FC9E2C2-19CB-4AEF-87A8-A78C68F59641}" type="pres">
      <dgm:prSet presAssocID="{5CB92817-7B6C-4B92-9A9C-1E920A25F5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D6F943-9EAE-4527-951D-0E30B27F8D3F}" type="pres">
      <dgm:prSet presAssocID="{5CB92817-7B6C-4B92-9A9C-1E920A25F5C2}" presName="cycle" presStyleCnt="0"/>
      <dgm:spPr/>
    </dgm:pt>
    <dgm:pt modelId="{C908A96E-9EA7-4629-8317-EB7C3879F984}" type="pres">
      <dgm:prSet presAssocID="{66707A68-CB54-484D-BD25-7CC59C48BF78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610018-E517-4810-BACF-BA68205A4397}" type="pres">
      <dgm:prSet presAssocID="{1CA064B4-EA1E-47F9-A94B-4031ECD544C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821DA82-C8D5-43C3-8DE0-F97AA97A1259}" type="pres">
      <dgm:prSet presAssocID="{6728F65C-10F5-4E3D-BCF4-66537561D8BB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46F68-C602-4EB8-928D-4B3BE828A9B5}" type="pres">
      <dgm:prSet presAssocID="{D80D9396-8150-49E4-85B0-90D773FC3CB4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8D33D6-F0E2-7843-B825-D9F99FF82451}" type="presOf" srcId="{1CA064B4-EA1E-47F9-A94B-4031ECD544C5}" destId="{66610018-E517-4810-BACF-BA68205A4397}" srcOrd="0" destOrd="0" presId="urn:microsoft.com/office/officeart/2005/8/layout/cycle3"/>
    <dgm:cxn modelId="{61EAD41B-B885-41DC-AD22-BE03AE0EC13D}" srcId="{5CB92817-7B6C-4B92-9A9C-1E920A25F5C2}" destId="{66707A68-CB54-484D-BD25-7CC59C48BF78}" srcOrd="0" destOrd="0" parTransId="{7E06BBFD-F51D-41D7-BFCF-F2A425258CF7}" sibTransId="{1CA064B4-EA1E-47F9-A94B-4031ECD544C5}"/>
    <dgm:cxn modelId="{FD57E987-2D60-0E40-8E35-5FCDDF041671}" type="presOf" srcId="{66707A68-CB54-484D-BD25-7CC59C48BF78}" destId="{C908A96E-9EA7-4629-8317-EB7C3879F984}" srcOrd="0" destOrd="0" presId="urn:microsoft.com/office/officeart/2005/8/layout/cycle3"/>
    <dgm:cxn modelId="{71A159D0-992D-C04D-B075-D6E7F2DF947C}" type="presOf" srcId="{5CB92817-7B6C-4B92-9A9C-1E920A25F5C2}" destId="{7FC9E2C2-19CB-4AEF-87A8-A78C68F59641}" srcOrd="0" destOrd="0" presId="urn:microsoft.com/office/officeart/2005/8/layout/cycle3"/>
    <dgm:cxn modelId="{A4274B13-B604-4839-BA70-FBA933B98ADA}" srcId="{5CB92817-7B6C-4B92-9A9C-1E920A25F5C2}" destId="{D80D9396-8150-49E4-85B0-90D773FC3CB4}" srcOrd="2" destOrd="0" parTransId="{44ACF7A7-103B-400D-B011-292223C12856}" sibTransId="{4A40172C-B75F-44F1-8002-EF2210456D8B}"/>
    <dgm:cxn modelId="{49AF7E6F-CD17-A04C-80C3-4A2071699FF5}" type="presOf" srcId="{6728F65C-10F5-4E3D-BCF4-66537561D8BB}" destId="{B821DA82-C8D5-43C3-8DE0-F97AA97A1259}" srcOrd="0" destOrd="0" presId="urn:microsoft.com/office/officeart/2005/8/layout/cycle3"/>
    <dgm:cxn modelId="{2D88989B-9457-6441-AC28-C2473F4325B3}" type="presOf" srcId="{D80D9396-8150-49E4-85B0-90D773FC3CB4}" destId="{B8F46F68-C602-4EB8-928D-4B3BE828A9B5}" srcOrd="0" destOrd="0" presId="urn:microsoft.com/office/officeart/2005/8/layout/cycle3"/>
    <dgm:cxn modelId="{A74A5865-14A0-4C54-9294-25CDADC3808C}" srcId="{5CB92817-7B6C-4B92-9A9C-1E920A25F5C2}" destId="{6728F65C-10F5-4E3D-BCF4-66537561D8BB}" srcOrd="1" destOrd="0" parTransId="{B257FA08-3AB6-47D8-AB0D-6AEEBE37C7DE}" sibTransId="{FB880C92-A490-4665-AB25-1CAA8A20B591}"/>
    <dgm:cxn modelId="{5A0953D6-95D7-7A4C-B3F0-DCDC64C2FBE8}" type="presParOf" srcId="{7FC9E2C2-19CB-4AEF-87A8-A78C68F59641}" destId="{2DD6F943-9EAE-4527-951D-0E30B27F8D3F}" srcOrd="0" destOrd="0" presId="urn:microsoft.com/office/officeart/2005/8/layout/cycle3"/>
    <dgm:cxn modelId="{D99C0DEF-F85C-B440-A5F3-E9DBA5AD0054}" type="presParOf" srcId="{2DD6F943-9EAE-4527-951D-0E30B27F8D3F}" destId="{C908A96E-9EA7-4629-8317-EB7C3879F984}" srcOrd="0" destOrd="0" presId="urn:microsoft.com/office/officeart/2005/8/layout/cycle3"/>
    <dgm:cxn modelId="{7680EF12-EB84-E046-A691-4CC5B59D58D1}" type="presParOf" srcId="{2DD6F943-9EAE-4527-951D-0E30B27F8D3F}" destId="{66610018-E517-4810-BACF-BA68205A4397}" srcOrd="1" destOrd="0" presId="urn:microsoft.com/office/officeart/2005/8/layout/cycle3"/>
    <dgm:cxn modelId="{DE2029C3-78A5-8249-AF48-D4DEE8E2E1A2}" type="presParOf" srcId="{2DD6F943-9EAE-4527-951D-0E30B27F8D3F}" destId="{B821DA82-C8D5-43C3-8DE0-F97AA97A1259}" srcOrd="2" destOrd="0" presId="urn:microsoft.com/office/officeart/2005/8/layout/cycle3"/>
    <dgm:cxn modelId="{D7F8C543-2784-6041-8366-84D0E27294F1}" type="presParOf" srcId="{2DD6F943-9EAE-4527-951D-0E30B27F8D3F}" destId="{B8F46F68-C602-4EB8-928D-4B3BE828A9B5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92817-7B6C-4B92-9A9C-1E920A25F5C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6707A68-CB54-484D-BD25-7CC59C48BF7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fr-BE" sz="2000" i="1" dirty="0" smtClean="0">
              <a:latin typeface="Times New Roman"/>
              <a:cs typeface="Times New Roman"/>
            </a:rPr>
            <a:t>Töökohad:</a:t>
          </a:r>
          <a:r>
            <a:rPr lang="pl-PL" sz="2000" i="1" dirty="0" smtClean="0">
              <a:latin typeface="Times New Roman"/>
              <a:cs typeface="Times New Roman"/>
            </a:rPr>
            <a:t> </a:t>
          </a:r>
          <a:r>
            <a:rPr lang="et-EE" sz="2000" i="1" dirty="0" smtClean="0">
              <a:latin typeface="Times New Roman"/>
              <a:cs typeface="Times New Roman"/>
            </a:rPr>
            <a:t>280 prognoositud (2017. lõpu seisuga 195</a:t>
          </a:r>
          <a:r>
            <a:rPr lang="fr-BE" sz="2000" i="1" dirty="0" smtClean="0">
              <a:latin typeface="Times New Roman"/>
              <a:cs typeface="Times New Roman"/>
            </a:rPr>
            <a:t>)</a:t>
          </a:r>
          <a:r>
            <a:rPr lang="fr-BE" sz="2000" i="1" dirty="0">
              <a:latin typeface="Times New Roman"/>
              <a:cs typeface="Times New Roman"/>
            </a:rPr>
            <a:t>,</a:t>
          </a:r>
          <a:r>
            <a:rPr lang="fr-BE" sz="2000" i="1" dirty="0" smtClean="0">
              <a:latin typeface="Times New Roman"/>
              <a:cs typeface="Times New Roman"/>
            </a:rPr>
            <a:t> planeeritud </a:t>
          </a:r>
          <a:r>
            <a:rPr lang="et-EE" sz="2000" i="1" dirty="0" smtClean="0">
              <a:latin typeface="Times New Roman"/>
              <a:cs typeface="Times New Roman"/>
            </a:rPr>
            <a:t>24</a:t>
          </a:r>
          <a:r>
            <a:rPr lang="fr-BE" sz="2000" i="1" dirty="0" smtClean="0">
              <a:latin typeface="Times New Roman"/>
              <a:cs typeface="Times New Roman"/>
            </a:rPr>
            <a:t> uut töökohta + </a:t>
          </a:r>
          <a:r>
            <a:rPr lang="et-EE" sz="2000" i="1" dirty="0" smtClean="0">
              <a:latin typeface="Times New Roman"/>
              <a:cs typeface="Times New Roman"/>
            </a:rPr>
            <a:t>200</a:t>
          </a:r>
          <a:r>
            <a:rPr lang="fr-BE" sz="2000" i="1" dirty="0" smtClean="0">
              <a:latin typeface="Times New Roman"/>
              <a:cs typeface="Times New Roman"/>
            </a:rPr>
            <a:t> säilitatud töökohta Kalandusfondist</a:t>
          </a:r>
          <a:endParaRPr lang="en-GB" sz="2000" dirty="0">
            <a:latin typeface="Times New Roman"/>
            <a:cs typeface="Times New Roman"/>
          </a:endParaRPr>
        </a:p>
      </dgm:t>
    </dgm:pt>
    <dgm:pt modelId="{7E06BBFD-F51D-41D7-BFCF-F2A425258CF7}" type="parTrans" cxnId="{61EAD41B-B885-41DC-AD22-BE03AE0EC13D}">
      <dgm:prSet/>
      <dgm:spPr/>
      <dgm:t>
        <a:bodyPr/>
        <a:lstStyle/>
        <a:p>
          <a:endParaRPr lang="en-GB"/>
        </a:p>
      </dgm:t>
    </dgm:pt>
    <dgm:pt modelId="{1CA064B4-EA1E-47F9-A94B-4031ECD544C5}" type="sibTrans" cxnId="{61EAD41B-B885-41DC-AD22-BE03AE0EC13D}">
      <dgm:prSet/>
      <dgm:spPr>
        <a:solidFill>
          <a:schemeClr val="accent3">
            <a:lumMod val="65000"/>
          </a:schemeClr>
        </a:solidFill>
      </dgm:spPr>
      <dgm:t>
        <a:bodyPr/>
        <a:lstStyle/>
        <a:p>
          <a:endParaRPr lang="en-GB"/>
        </a:p>
      </dgm:t>
    </dgm:pt>
    <dgm:pt modelId="{6728F65C-10F5-4E3D-BCF4-66537561D8B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et-EE" sz="2000" i="1" dirty="0" smtClean="0">
              <a:latin typeface="Times New Roman"/>
              <a:cs typeface="Times New Roman"/>
            </a:rPr>
            <a:t>499 457 inimest  Eesti elanikkonnast elab</a:t>
          </a:r>
          <a:r>
            <a:rPr lang="fr-BE" sz="2000" i="1" dirty="0" smtClean="0">
              <a:latin typeface="Times New Roman"/>
              <a:cs typeface="Times New Roman"/>
            </a:rPr>
            <a:t> kohalike arengustrateegiate piirkonnas</a:t>
          </a:r>
          <a:endParaRPr lang="en-GB" sz="2000" dirty="0">
            <a:latin typeface="Times New Roman"/>
            <a:cs typeface="Times New Roman"/>
          </a:endParaRPr>
        </a:p>
      </dgm:t>
    </dgm:pt>
    <dgm:pt modelId="{B257FA08-3AB6-47D8-AB0D-6AEEBE37C7DE}" type="parTrans" cxnId="{A74A5865-14A0-4C54-9294-25CDADC3808C}">
      <dgm:prSet/>
      <dgm:spPr/>
      <dgm:t>
        <a:bodyPr/>
        <a:lstStyle/>
        <a:p>
          <a:endParaRPr lang="en-GB"/>
        </a:p>
      </dgm:t>
    </dgm:pt>
    <dgm:pt modelId="{FB880C92-A490-4665-AB25-1CAA8A20B591}" type="sibTrans" cxnId="{A74A5865-14A0-4C54-9294-25CDADC3808C}">
      <dgm:prSet/>
      <dgm:spPr/>
      <dgm:t>
        <a:bodyPr/>
        <a:lstStyle/>
        <a:p>
          <a:endParaRPr lang="en-GB"/>
        </a:p>
      </dgm:t>
    </dgm:pt>
    <dgm:pt modelId="{D80D9396-8150-49E4-85B0-90D773FC3CB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rtl="0"/>
          <a:r>
            <a:rPr lang="fr-BE" sz="2000" i="1" dirty="0" smtClean="0">
              <a:latin typeface="Times New Roman"/>
              <a:cs typeface="Times New Roman"/>
            </a:rPr>
            <a:t>Tegevusgrupid: </a:t>
          </a:r>
          <a:r>
            <a:rPr lang="et-EE" sz="2000" i="1" dirty="0" smtClean="0">
              <a:latin typeface="Times New Roman"/>
              <a:cs typeface="Times New Roman"/>
            </a:rPr>
            <a:t>26 </a:t>
          </a:r>
          <a:r>
            <a:rPr lang="fr-BE" sz="2000" i="1" dirty="0" smtClean="0">
              <a:latin typeface="Times New Roman"/>
              <a:cs typeface="Times New Roman"/>
            </a:rPr>
            <a:t>(Põllumajandusfond)+</a:t>
          </a:r>
          <a:r>
            <a:rPr lang="et-EE" sz="2000" i="1" dirty="0" smtClean="0">
              <a:latin typeface="Times New Roman"/>
              <a:cs typeface="Times New Roman"/>
            </a:rPr>
            <a:t>8</a:t>
          </a:r>
          <a:r>
            <a:rPr lang="fr-BE" sz="2000" i="1" dirty="0" smtClean="0">
              <a:latin typeface="Times New Roman"/>
              <a:cs typeface="Times New Roman"/>
            </a:rPr>
            <a:t> (Kalandusfond)</a:t>
          </a:r>
          <a:endParaRPr lang="en-GB" sz="2000" dirty="0">
            <a:latin typeface="Times New Roman"/>
            <a:cs typeface="Times New Roman"/>
          </a:endParaRPr>
        </a:p>
      </dgm:t>
    </dgm:pt>
    <dgm:pt modelId="{44ACF7A7-103B-400D-B011-292223C12856}" type="parTrans" cxnId="{A4274B13-B604-4839-BA70-FBA933B98ADA}">
      <dgm:prSet/>
      <dgm:spPr/>
      <dgm:t>
        <a:bodyPr/>
        <a:lstStyle/>
        <a:p>
          <a:endParaRPr lang="en-GB"/>
        </a:p>
      </dgm:t>
    </dgm:pt>
    <dgm:pt modelId="{4A40172C-B75F-44F1-8002-EF2210456D8B}" type="sibTrans" cxnId="{A4274B13-B604-4839-BA70-FBA933B98ADA}">
      <dgm:prSet/>
      <dgm:spPr/>
      <dgm:t>
        <a:bodyPr/>
        <a:lstStyle/>
        <a:p>
          <a:endParaRPr lang="en-GB"/>
        </a:p>
      </dgm:t>
    </dgm:pt>
    <dgm:pt modelId="{7FC9E2C2-19CB-4AEF-87A8-A78C68F59641}" type="pres">
      <dgm:prSet presAssocID="{5CB92817-7B6C-4B92-9A9C-1E920A25F5C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D6F943-9EAE-4527-951D-0E30B27F8D3F}" type="pres">
      <dgm:prSet presAssocID="{5CB92817-7B6C-4B92-9A9C-1E920A25F5C2}" presName="cycle" presStyleCnt="0"/>
      <dgm:spPr/>
    </dgm:pt>
    <dgm:pt modelId="{C908A96E-9EA7-4629-8317-EB7C3879F984}" type="pres">
      <dgm:prSet presAssocID="{66707A68-CB54-484D-BD25-7CC59C48BF78}" presName="nodeFirstNode" presStyleLbl="node1" presStyleIdx="0" presStyleCnt="3" custScaleX="114863" custScaleY="132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610018-E517-4810-BACF-BA68205A4397}" type="pres">
      <dgm:prSet presAssocID="{1CA064B4-EA1E-47F9-A94B-4031ECD544C5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B821DA82-C8D5-43C3-8DE0-F97AA97A1259}" type="pres">
      <dgm:prSet presAssocID="{6728F65C-10F5-4E3D-BCF4-66537561D8BB}" presName="nodeFollowingNodes" presStyleLbl="node1" presStyleIdx="1" presStyleCnt="3" custScaleX="100536" custScaleY="1173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F46F68-C602-4EB8-928D-4B3BE828A9B5}" type="pres">
      <dgm:prSet presAssocID="{D80D9396-8150-49E4-85B0-90D773FC3CB4}" presName="nodeFollowingNodes" presStyleLbl="node1" presStyleIdx="2" presStyleCnt="3" custScaleX="105873" custScaleY="114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3B5377-4186-924B-8D30-D33B2355917C}" type="presOf" srcId="{6728F65C-10F5-4E3D-BCF4-66537561D8BB}" destId="{B821DA82-C8D5-43C3-8DE0-F97AA97A1259}" srcOrd="0" destOrd="0" presId="urn:microsoft.com/office/officeart/2005/8/layout/cycle3"/>
    <dgm:cxn modelId="{61EAD41B-B885-41DC-AD22-BE03AE0EC13D}" srcId="{5CB92817-7B6C-4B92-9A9C-1E920A25F5C2}" destId="{66707A68-CB54-484D-BD25-7CC59C48BF78}" srcOrd="0" destOrd="0" parTransId="{7E06BBFD-F51D-41D7-BFCF-F2A425258CF7}" sibTransId="{1CA064B4-EA1E-47F9-A94B-4031ECD544C5}"/>
    <dgm:cxn modelId="{A4274B13-B604-4839-BA70-FBA933B98ADA}" srcId="{5CB92817-7B6C-4B92-9A9C-1E920A25F5C2}" destId="{D80D9396-8150-49E4-85B0-90D773FC3CB4}" srcOrd="2" destOrd="0" parTransId="{44ACF7A7-103B-400D-B011-292223C12856}" sibTransId="{4A40172C-B75F-44F1-8002-EF2210456D8B}"/>
    <dgm:cxn modelId="{3D80A19B-4C5D-7243-91DE-9E27BC42B066}" type="presOf" srcId="{66707A68-CB54-484D-BD25-7CC59C48BF78}" destId="{C908A96E-9EA7-4629-8317-EB7C3879F984}" srcOrd="0" destOrd="0" presId="urn:microsoft.com/office/officeart/2005/8/layout/cycle3"/>
    <dgm:cxn modelId="{1AF7D14A-CD77-134B-B0A2-F08E6F8A54EB}" type="presOf" srcId="{1CA064B4-EA1E-47F9-A94B-4031ECD544C5}" destId="{66610018-E517-4810-BACF-BA68205A4397}" srcOrd="0" destOrd="0" presId="urn:microsoft.com/office/officeart/2005/8/layout/cycle3"/>
    <dgm:cxn modelId="{9DBB0832-48A1-924D-BB71-83953CD912F5}" type="presOf" srcId="{5CB92817-7B6C-4B92-9A9C-1E920A25F5C2}" destId="{7FC9E2C2-19CB-4AEF-87A8-A78C68F59641}" srcOrd="0" destOrd="0" presId="urn:microsoft.com/office/officeart/2005/8/layout/cycle3"/>
    <dgm:cxn modelId="{AE7E6826-4592-FB4A-BC45-ADFFBB0616B6}" type="presOf" srcId="{D80D9396-8150-49E4-85B0-90D773FC3CB4}" destId="{B8F46F68-C602-4EB8-928D-4B3BE828A9B5}" srcOrd="0" destOrd="0" presId="urn:microsoft.com/office/officeart/2005/8/layout/cycle3"/>
    <dgm:cxn modelId="{A74A5865-14A0-4C54-9294-25CDADC3808C}" srcId="{5CB92817-7B6C-4B92-9A9C-1E920A25F5C2}" destId="{6728F65C-10F5-4E3D-BCF4-66537561D8BB}" srcOrd="1" destOrd="0" parTransId="{B257FA08-3AB6-47D8-AB0D-6AEEBE37C7DE}" sibTransId="{FB880C92-A490-4665-AB25-1CAA8A20B591}"/>
    <dgm:cxn modelId="{0807D84F-3F0A-B844-80E4-A784D6074EDB}" type="presParOf" srcId="{7FC9E2C2-19CB-4AEF-87A8-A78C68F59641}" destId="{2DD6F943-9EAE-4527-951D-0E30B27F8D3F}" srcOrd="0" destOrd="0" presId="urn:microsoft.com/office/officeart/2005/8/layout/cycle3"/>
    <dgm:cxn modelId="{5B3D2B30-08DE-8746-9D17-AACB77441E77}" type="presParOf" srcId="{2DD6F943-9EAE-4527-951D-0E30B27F8D3F}" destId="{C908A96E-9EA7-4629-8317-EB7C3879F984}" srcOrd="0" destOrd="0" presId="urn:microsoft.com/office/officeart/2005/8/layout/cycle3"/>
    <dgm:cxn modelId="{97BA4DCF-7E47-9545-9C6B-C3830726D360}" type="presParOf" srcId="{2DD6F943-9EAE-4527-951D-0E30B27F8D3F}" destId="{66610018-E517-4810-BACF-BA68205A4397}" srcOrd="1" destOrd="0" presId="urn:microsoft.com/office/officeart/2005/8/layout/cycle3"/>
    <dgm:cxn modelId="{208E696E-E84A-E247-A594-9B4DF04EC7DF}" type="presParOf" srcId="{2DD6F943-9EAE-4527-951D-0E30B27F8D3F}" destId="{B821DA82-C8D5-43C3-8DE0-F97AA97A1259}" srcOrd="2" destOrd="0" presId="urn:microsoft.com/office/officeart/2005/8/layout/cycle3"/>
    <dgm:cxn modelId="{B2CD6DB8-7B95-C442-A941-EE620624444B}" type="presParOf" srcId="{2DD6F943-9EAE-4527-951D-0E30B27F8D3F}" destId="{B8F46F68-C602-4EB8-928D-4B3BE828A9B5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610018-E517-4810-BACF-BA68205A4397}">
      <dsp:nvSpPr>
        <dsp:cNvPr id="0" name=""/>
        <dsp:cNvSpPr/>
      </dsp:nvSpPr>
      <dsp:spPr>
        <a:xfrm>
          <a:off x="1954422" y="-268470"/>
          <a:ext cx="4502394" cy="4502394"/>
        </a:xfrm>
        <a:prstGeom prst="circularArrow">
          <a:avLst>
            <a:gd name="adj1" fmla="val 5689"/>
            <a:gd name="adj2" fmla="val 340510"/>
            <a:gd name="adj3" fmla="val 12367046"/>
            <a:gd name="adj4" fmla="val 18309006"/>
            <a:gd name="adj5" fmla="val 5908"/>
          </a:avLst>
        </a:prstGeom>
        <a:solidFill>
          <a:schemeClr val="accent3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8A96E-9EA7-4629-8317-EB7C3879F984}">
      <dsp:nvSpPr>
        <dsp:cNvPr id="0" name=""/>
        <dsp:cNvSpPr/>
      </dsp:nvSpPr>
      <dsp:spPr>
        <a:xfrm>
          <a:off x="2603869" y="765"/>
          <a:ext cx="3203499" cy="160174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i="1" kern="1200" dirty="0" smtClean="0"/>
            <a:t>Töökohad:</a:t>
          </a:r>
          <a:r>
            <a:rPr lang="pl-PL" sz="1800" i="1" kern="1200" dirty="0" smtClean="0"/>
            <a:t> </a:t>
          </a:r>
          <a:r>
            <a:rPr lang="fr-BE" sz="1800" i="1" kern="1200" dirty="0"/>
            <a:t>46.000 </a:t>
          </a:r>
          <a:r>
            <a:rPr lang="fr-BE" sz="1800" i="1" kern="1200" dirty="0" smtClean="0"/>
            <a:t>(Põllumajandusfond)</a:t>
          </a:r>
          <a:r>
            <a:rPr lang="fr-BE" sz="1800" i="1" kern="1200" dirty="0"/>
            <a:t>, 4850 </a:t>
          </a:r>
          <a:r>
            <a:rPr lang="fr-BE" sz="1800" i="1" kern="1200" dirty="0" smtClean="0"/>
            <a:t>(Kalandusfond) </a:t>
          </a:r>
          <a:r>
            <a:rPr lang="fr-BE" sz="1800" i="1" kern="1200" dirty="0"/>
            <a:t>+ 27.000</a:t>
          </a:r>
          <a:r>
            <a:rPr lang="fr-BE" sz="1800" i="1" kern="1200" dirty="0" smtClean="0"/>
            <a:t> säilitatud töökohad (Kalandusfond)</a:t>
          </a:r>
          <a:endParaRPr lang="en-GB" sz="1800" kern="1200" dirty="0"/>
        </a:p>
      </dsp:txBody>
      <dsp:txXfrm>
        <a:off x="2603869" y="765"/>
        <a:ext cx="3203499" cy="1601749"/>
      </dsp:txXfrm>
    </dsp:sp>
    <dsp:sp modelId="{B821DA82-C8D5-43C3-8DE0-F97AA97A1259}">
      <dsp:nvSpPr>
        <dsp:cNvPr id="0" name=""/>
        <dsp:cNvSpPr/>
      </dsp:nvSpPr>
      <dsp:spPr>
        <a:xfrm>
          <a:off x="4310297" y="2956385"/>
          <a:ext cx="3203499" cy="160174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i="1" kern="1200" dirty="0" smtClean="0"/>
            <a:t>Ligi 200 miljonit inimest elab kohalike arengustrateegiate piirkonnas</a:t>
          </a:r>
          <a:endParaRPr lang="en-GB" sz="1800" kern="1200" dirty="0"/>
        </a:p>
      </dsp:txBody>
      <dsp:txXfrm>
        <a:off x="4310297" y="2956385"/>
        <a:ext cx="3203499" cy="1601749"/>
      </dsp:txXfrm>
    </dsp:sp>
    <dsp:sp modelId="{B8F46F68-C602-4EB8-928D-4B3BE828A9B5}">
      <dsp:nvSpPr>
        <dsp:cNvPr id="0" name=""/>
        <dsp:cNvSpPr/>
      </dsp:nvSpPr>
      <dsp:spPr>
        <a:xfrm>
          <a:off x="897441" y="2956385"/>
          <a:ext cx="3203499" cy="160174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i="1" kern="1200" dirty="0" smtClean="0"/>
            <a:t>Tegevusgrupid: 2 536 (Põllumajandusfond)</a:t>
          </a:r>
          <a:r>
            <a:rPr lang="fr-BE" sz="1800" i="1" kern="1200" dirty="0"/>
            <a:t>+276 </a:t>
          </a:r>
          <a:r>
            <a:rPr lang="fr-BE" sz="1800" i="1" kern="1200" dirty="0" smtClean="0"/>
            <a:t>(Kalandusfond)</a:t>
          </a:r>
          <a:endParaRPr lang="en-GB" sz="1800" kern="1200" dirty="0"/>
        </a:p>
      </dsp:txBody>
      <dsp:txXfrm>
        <a:off x="897441" y="2956385"/>
        <a:ext cx="3203499" cy="16017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610018-E517-4810-BACF-BA68205A4397}">
      <dsp:nvSpPr>
        <dsp:cNvPr id="0" name=""/>
        <dsp:cNvSpPr/>
      </dsp:nvSpPr>
      <dsp:spPr>
        <a:xfrm>
          <a:off x="2573467" y="-681552"/>
          <a:ext cx="4623935" cy="4623935"/>
        </a:xfrm>
        <a:prstGeom prst="circularArrow">
          <a:avLst>
            <a:gd name="adj1" fmla="val 5689"/>
            <a:gd name="adj2" fmla="val 340510"/>
            <a:gd name="adj3" fmla="val 11408388"/>
            <a:gd name="adj4" fmla="val 19048103"/>
            <a:gd name="adj5" fmla="val 5908"/>
          </a:avLst>
        </a:prstGeom>
        <a:solidFill>
          <a:schemeClr val="accent3">
            <a:lumMod val="6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8A96E-9EA7-4629-8317-EB7C3879F984}">
      <dsp:nvSpPr>
        <dsp:cNvPr id="0" name=""/>
        <dsp:cNvSpPr/>
      </dsp:nvSpPr>
      <dsp:spPr>
        <a:xfrm>
          <a:off x="2979377" y="-204424"/>
          <a:ext cx="3812116" cy="219424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i="1" kern="1200" dirty="0" smtClean="0">
              <a:latin typeface="Times New Roman"/>
              <a:cs typeface="Times New Roman"/>
            </a:rPr>
            <a:t>Töökohad:</a:t>
          </a:r>
          <a:r>
            <a:rPr lang="pl-PL" sz="2000" i="1" kern="1200" dirty="0" smtClean="0">
              <a:latin typeface="Times New Roman"/>
              <a:cs typeface="Times New Roman"/>
            </a:rPr>
            <a:t> </a:t>
          </a:r>
          <a:r>
            <a:rPr lang="et-EE" sz="2000" i="1" kern="1200" dirty="0" smtClean="0">
              <a:latin typeface="Times New Roman"/>
              <a:cs typeface="Times New Roman"/>
            </a:rPr>
            <a:t>280 prognoositud (2017. lõpu seisuga 195</a:t>
          </a:r>
          <a:r>
            <a:rPr lang="fr-BE" sz="2000" i="1" kern="1200" dirty="0" smtClean="0">
              <a:latin typeface="Times New Roman"/>
              <a:cs typeface="Times New Roman"/>
            </a:rPr>
            <a:t>)</a:t>
          </a:r>
          <a:r>
            <a:rPr lang="fr-BE" sz="2000" i="1" kern="1200" dirty="0">
              <a:latin typeface="Times New Roman"/>
              <a:cs typeface="Times New Roman"/>
            </a:rPr>
            <a:t>,</a:t>
          </a:r>
          <a:r>
            <a:rPr lang="fr-BE" sz="2000" i="1" kern="1200" dirty="0" smtClean="0">
              <a:latin typeface="Times New Roman"/>
              <a:cs typeface="Times New Roman"/>
            </a:rPr>
            <a:t> planeeritud </a:t>
          </a:r>
          <a:r>
            <a:rPr lang="et-EE" sz="2000" i="1" kern="1200" dirty="0" smtClean="0">
              <a:latin typeface="Times New Roman"/>
              <a:cs typeface="Times New Roman"/>
            </a:rPr>
            <a:t>24</a:t>
          </a:r>
          <a:r>
            <a:rPr lang="fr-BE" sz="2000" i="1" kern="1200" dirty="0" smtClean="0">
              <a:latin typeface="Times New Roman"/>
              <a:cs typeface="Times New Roman"/>
            </a:rPr>
            <a:t> uut töökohta + </a:t>
          </a:r>
          <a:r>
            <a:rPr lang="et-EE" sz="2000" i="1" kern="1200" dirty="0" smtClean="0">
              <a:latin typeface="Times New Roman"/>
              <a:cs typeface="Times New Roman"/>
            </a:rPr>
            <a:t>200</a:t>
          </a:r>
          <a:r>
            <a:rPr lang="fr-BE" sz="2000" i="1" kern="1200" dirty="0" smtClean="0">
              <a:latin typeface="Times New Roman"/>
              <a:cs typeface="Times New Roman"/>
            </a:rPr>
            <a:t> säilitatud töökohta Kalandusfondist</a:t>
          </a:r>
          <a:endParaRPr lang="en-GB" sz="2000" kern="1200" dirty="0">
            <a:latin typeface="Times New Roman"/>
            <a:cs typeface="Times New Roman"/>
          </a:endParaRPr>
        </a:p>
      </dsp:txBody>
      <dsp:txXfrm>
        <a:off x="2979377" y="-204424"/>
        <a:ext cx="3812116" cy="2194249"/>
      </dsp:txXfrm>
    </dsp:sp>
    <dsp:sp modelId="{B821DA82-C8D5-43C3-8DE0-F97AA97A1259}">
      <dsp:nvSpPr>
        <dsp:cNvPr id="0" name=""/>
        <dsp:cNvSpPr/>
      </dsp:nvSpPr>
      <dsp:spPr>
        <a:xfrm>
          <a:off x="4969614" y="2954375"/>
          <a:ext cx="3336626" cy="1947460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2000" i="1" kern="1200" dirty="0" smtClean="0">
              <a:latin typeface="Times New Roman"/>
              <a:cs typeface="Times New Roman"/>
            </a:rPr>
            <a:t>499 457 inimest  Eesti elanikkonnast elab</a:t>
          </a:r>
          <a:r>
            <a:rPr lang="fr-BE" sz="2000" i="1" kern="1200" dirty="0" smtClean="0">
              <a:latin typeface="Times New Roman"/>
              <a:cs typeface="Times New Roman"/>
            </a:rPr>
            <a:t> kohalike arengustrateegiate piirkonnas</a:t>
          </a:r>
          <a:endParaRPr lang="en-GB" sz="2000" kern="1200" dirty="0">
            <a:latin typeface="Times New Roman"/>
            <a:cs typeface="Times New Roman"/>
          </a:endParaRPr>
        </a:p>
      </dsp:txBody>
      <dsp:txXfrm>
        <a:off x="4969614" y="2954375"/>
        <a:ext cx="3336626" cy="1947460"/>
      </dsp:txXfrm>
    </dsp:sp>
    <dsp:sp modelId="{B8F46F68-C602-4EB8-928D-4B3BE828A9B5}">
      <dsp:nvSpPr>
        <dsp:cNvPr id="0" name=""/>
        <dsp:cNvSpPr/>
      </dsp:nvSpPr>
      <dsp:spPr>
        <a:xfrm>
          <a:off x="1376066" y="2976247"/>
          <a:ext cx="3513753" cy="1903718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000" i="1" kern="1200" dirty="0" smtClean="0">
              <a:latin typeface="Times New Roman"/>
              <a:cs typeface="Times New Roman"/>
            </a:rPr>
            <a:t>Tegevusgrupid: </a:t>
          </a:r>
          <a:r>
            <a:rPr lang="et-EE" sz="2000" i="1" kern="1200" dirty="0" smtClean="0">
              <a:latin typeface="Times New Roman"/>
              <a:cs typeface="Times New Roman"/>
            </a:rPr>
            <a:t>26 </a:t>
          </a:r>
          <a:r>
            <a:rPr lang="fr-BE" sz="2000" i="1" kern="1200" dirty="0" smtClean="0">
              <a:latin typeface="Times New Roman"/>
              <a:cs typeface="Times New Roman"/>
            </a:rPr>
            <a:t>(Põllumajandusfond)+</a:t>
          </a:r>
          <a:r>
            <a:rPr lang="et-EE" sz="2000" i="1" kern="1200" dirty="0" smtClean="0">
              <a:latin typeface="Times New Roman"/>
              <a:cs typeface="Times New Roman"/>
            </a:rPr>
            <a:t>8</a:t>
          </a:r>
          <a:r>
            <a:rPr lang="fr-BE" sz="2000" i="1" kern="1200" dirty="0" smtClean="0">
              <a:latin typeface="Times New Roman"/>
              <a:cs typeface="Times New Roman"/>
            </a:rPr>
            <a:t> (Kalandusfond)</a:t>
          </a:r>
          <a:endParaRPr lang="en-GB" sz="2000" kern="1200" dirty="0">
            <a:latin typeface="Times New Roman"/>
            <a:cs typeface="Times New Roman"/>
          </a:endParaRPr>
        </a:p>
      </dsp:txBody>
      <dsp:txXfrm>
        <a:off x="1376066" y="2976247"/>
        <a:ext cx="3513753" cy="1903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0.10829</cdr:y>
    </cdr:from>
    <cdr:to>
      <cdr:x>1</cdr:x>
      <cdr:y>0.48864</cdr:y>
    </cdr:to>
    <cdr:sp macro="" textlink="">
      <cdr:nvSpPr>
        <cdr:cNvPr id="2" name="Title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08000" y="325438"/>
          <a:ext cx="8229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rtlCol="0" anchor="ctr">
          <a:normAutofit/>
          <a:scene3d>
            <a:camera prst="orthographicFront"/>
            <a:lightRig rig="soft" dir="t"/>
          </a:scene3d>
          <a:sp3d prstMaterial="softEdge">
            <a:bevelT w="25400" h="25400"/>
          </a:sp3d>
        </a:bodyPr>
        <a:lstStyle xmlns:a="http://schemas.openxmlformats.org/drawingml/2006/main">
          <a:lvl1pPr algn="l" rtl="0" eaLnBrk="1" latinLnBrk="0" hangingPunct="1">
            <a:spcBef>
              <a:spcPct val="0"/>
            </a:spcBef>
            <a:buNone/>
            <a:defRPr kumimoji="0" sz="4100" b="1" kern="1200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endParaRPr lang="et-E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63440-CC2E-0442-89B5-0D86961374A5}" type="datetimeFigureOut">
              <a:rPr lang="en-US" smtClean="0"/>
              <a:pPr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719860-AEC3-5541-A328-4B097311C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160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194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3497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6928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4494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2645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2645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02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6030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9558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19860-AEC3-5541-A328-4B097311CA2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349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0606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7283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328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065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1197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541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9401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5369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645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519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167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5421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3627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58146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979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76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4/16/18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192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wmf"/><Relationship Id="rId3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d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40446" y="3826110"/>
            <a:ext cx="9358639" cy="1133842"/>
          </a:xfrm>
        </p:spPr>
        <p:txBody>
          <a:bodyPr>
            <a:noAutofit/>
          </a:bodyPr>
          <a:lstStyle/>
          <a:p>
            <a:pPr algn="ctr"/>
            <a:r>
              <a:rPr lang="et-EE" dirty="0" smtClean="0">
                <a:solidFill>
                  <a:srgbClr val="000090"/>
                </a:solidFill>
              </a:rPr>
              <a:t>Kogukonna juhitud kohalik areng </a:t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dirty="0" smtClean="0">
                <a:solidFill>
                  <a:srgbClr val="000090"/>
                </a:solidFill>
              </a:rPr>
              <a:t>Eestis ja Euroopas</a:t>
            </a:r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endParaRPr lang="et-EE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1353" y="5466154"/>
            <a:ext cx="923408" cy="8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001-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912844" y="5530607"/>
            <a:ext cx="1840574" cy="60253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5991" y="5623055"/>
            <a:ext cx="1355651" cy="5936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9" descr="image001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403246" y="5393216"/>
            <a:ext cx="2261427" cy="923748"/>
          </a:xfrm>
          <a:prstGeom prst="rect">
            <a:avLst/>
          </a:prstGeom>
        </p:spPr>
      </p:pic>
      <p:pic>
        <p:nvPicPr>
          <p:cNvPr id="11" name="P 1"/>
          <p:cNvPicPr/>
          <p:nvPr/>
        </p:nvPicPr>
        <p:blipFill>
          <a:blip r:embed="rId6"/>
          <a:stretch>
            <a:fillRect/>
          </a:stretch>
        </p:blipFill>
        <p:spPr>
          <a:xfrm>
            <a:off x="4325160" y="2065067"/>
            <a:ext cx="1874233" cy="131066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578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3319911"/>
              </p:ext>
            </p:extLst>
          </p:nvPr>
        </p:nvGraphicFramePr>
        <p:xfrm>
          <a:off x="-391380" y="1453305"/>
          <a:ext cx="6775557" cy="293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1254228"/>
              </p:ext>
            </p:extLst>
          </p:nvPr>
        </p:nvGraphicFramePr>
        <p:xfrm>
          <a:off x="5654338" y="2577357"/>
          <a:ext cx="5736681" cy="3679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1054100" y="300808"/>
            <a:ext cx="111379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0090"/>
                </a:solidFill>
                <a:latin typeface="Arial Narrow" pitchFamily="4" charset="0"/>
              </a:rPr>
              <a:t>LEADER tegevusgruppidele esitatud taotlused </a:t>
            </a:r>
          </a:p>
          <a:p>
            <a:pPr algn="ctr"/>
            <a:r>
              <a:rPr lang="cs-CZ" sz="3600" b="1" dirty="0" smtClean="0">
                <a:solidFill>
                  <a:srgbClr val="000090"/>
                </a:solidFill>
                <a:latin typeface="Arial Narrow" pitchFamily="4" charset="0"/>
              </a:rPr>
              <a:t>2007-2013</a:t>
            </a:r>
            <a:endParaRPr lang="cs-CZ" sz="3600" b="1" dirty="0">
              <a:solidFill>
                <a:srgbClr val="000090"/>
              </a:solidFill>
              <a:latin typeface="Arial Narrow" pitchFamily="4" charset="0"/>
            </a:endParaRPr>
          </a:p>
        </p:txBody>
      </p:sp>
      <p:pic>
        <p:nvPicPr>
          <p:cNvPr id="7" name="Pilt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314" y="284096"/>
            <a:ext cx="11002924" cy="1195247"/>
          </a:xfrm>
        </p:spPr>
        <p:txBody>
          <a:bodyPr>
            <a:noAutofit/>
          </a:bodyPr>
          <a:lstStyle/>
          <a:p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Programmperioodil</a:t>
            </a:r>
            <a: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  <a:t> 2007-2013 </a:t>
            </a:r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esitatud</a:t>
            </a:r>
            <a: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taotluste</a:t>
            </a:r>
            <a: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b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</a:br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kinnitamata</a:t>
            </a:r>
            <a: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jätmise</a:t>
            </a:r>
            <a:r>
              <a:rPr lang="fi-FI" b="1" dirty="0" smtClean="0">
                <a:solidFill>
                  <a:srgbClr val="000090"/>
                </a:solidFill>
                <a:latin typeface="Arial Narrow"/>
                <a:cs typeface="Arial Narrow"/>
              </a:rPr>
              <a:t> </a:t>
            </a:r>
            <a:r>
              <a:rPr lang="fi-FI" b="1" dirty="0" err="1" smtClean="0">
                <a:solidFill>
                  <a:srgbClr val="000090"/>
                </a:solidFill>
                <a:latin typeface="Arial Narrow"/>
                <a:cs typeface="Arial Narrow"/>
              </a:rPr>
              <a:t>põhjused</a:t>
            </a:r>
            <a:r>
              <a:rPr lang="fi-FI" dirty="0" smtClean="0">
                <a:solidFill>
                  <a:srgbClr val="000090"/>
                </a:solidFill>
                <a:latin typeface="Arial Narrow"/>
                <a:cs typeface="Arial Narrow"/>
              </a:rPr>
              <a:t/>
            </a:r>
            <a:br>
              <a:rPr lang="fi-FI" dirty="0" smtClean="0">
                <a:solidFill>
                  <a:srgbClr val="000090"/>
                </a:solidFill>
                <a:latin typeface="Arial Narrow"/>
                <a:cs typeface="Arial Narrow"/>
              </a:rPr>
            </a:br>
            <a:endParaRPr lang="et-EE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80185568"/>
              </p:ext>
            </p:extLst>
          </p:nvPr>
        </p:nvGraphicFramePr>
        <p:xfrm>
          <a:off x="1346261" y="1625819"/>
          <a:ext cx="9231140" cy="4707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010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604" y="225234"/>
            <a:ext cx="9966907" cy="1211958"/>
          </a:xfrm>
        </p:spPr>
        <p:txBody>
          <a:bodyPr>
            <a:normAutofit/>
          </a:bodyPr>
          <a:lstStyle/>
          <a:p>
            <a:r>
              <a:rPr lang="et-EE" b="1" dirty="0" smtClean="0">
                <a:solidFill>
                  <a:srgbClr val="000090"/>
                </a:solidFill>
                <a:latin typeface="Arial Narrow"/>
                <a:cs typeface="Arial Narrow"/>
              </a:rPr>
              <a:t>LEADER tegevusgruppide projektide liigitus </a:t>
            </a:r>
            <a:br>
              <a:rPr lang="et-EE" b="1" dirty="0" smtClean="0">
                <a:solidFill>
                  <a:srgbClr val="000090"/>
                </a:solidFill>
                <a:latin typeface="Arial Narrow"/>
                <a:cs typeface="Arial Narrow"/>
              </a:rPr>
            </a:br>
            <a:r>
              <a:rPr lang="et-EE" b="1" dirty="0" smtClean="0">
                <a:solidFill>
                  <a:srgbClr val="000090"/>
                </a:solidFill>
                <a:latin typeface="Arial Narrow"/>
                <a:cs typeface="Arial Narrow"/>
              </a:rPr>
              <a:t>aastatel 2007-2013</a:t>
            </a:r>
            <a:endParaRPr lang="et-EE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6217693"/>
              </p:ext>
            </p:extLst>
          </p:nvPr>
        </p:nvGraphicFramePr>
        <p:xfrm>
          <a:off x="1128859" y="1905115"/>
          <a:ext cx="9030793" cy="4662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250"/>
            <a:ext cx="1449903" cy="10290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67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Riigikontrolli auditi peamised tulemused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684066" y="1200066"/>
            <a:ext cx="9621294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Euroopa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Maaelu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Arengu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Põllumajandusfondist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rahastatav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LEADER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programm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mis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on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mõeldud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maapiirkondade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arendamiseks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on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Eestis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hästi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käima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läinud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Kohalikud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tegevusgrupid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on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olnud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aktiivsed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maapiirkondades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leia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praktiliselt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kohta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mis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ole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programmist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osa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saanud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Eelmisel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toetusperioodil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2007–2013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viidi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LEADER-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programmi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rahaga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ellu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üle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7400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projekti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Toetust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sai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üle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3200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isiku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Riigi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seatud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eesmärkide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väljund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-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ja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tulemusnäitajad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on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Põllumajandusministeeriumi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kogutud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andmete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järgi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ületatud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mõnel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juhul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koguni</a:t>
            </a:r>
            <a:r>
              <a:rPr lang="en-US" sz="30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Arial Narrow" pitchFamily="4" charset="0"/>
              </a:rPr>
              <a:t>mitmekordselt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Euroopa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Komisjonile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esitatavate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arvude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põhjal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võib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programmi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lugeda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3000" dirty="0" err="1" smtClean="0">
                <a:solidFill>
                  <a:srgbClr val="222268"/>
                </a:solidFill>
                <a:latin typeface="Arial Narrow" pitchFamily="4" charset="0"/>
              </a:rPr>
              <a:t>kordaläinuks</a:t>
            </a:r>
            <a:r>
              <a:rPr lang="en-US" sz="30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  <a:p>
            <a:pPr algn="just">
              <a:spcAft>
                <a:spcPts val="1800"/>
              </a:spcAft>
            </a:pPr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 algn="just">
              <a:spcAft>
                <a:spcPts val="1800"/>
              </a:spcAft>
            </a:pPr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 algn="just">
              <a:spcAft>
                <a:spcPts val="1800"/>
              </a:spcAft>
            </a:pP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212840" cy="1303500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2014-2020 eesmärgid Euroopas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graphicFrame>
        <p:nvGraphicFramePr>
          <p:cNvPr id="6" name="Content Placeholder 1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2943434"/>
              </p:ext>
            </p:extLst>
          </p:nvPr>
        </p:nvGraphicFramePr>
        <p:xfrm>
          <a:off x="693148" y="1679764"/>
          <a:ext cx="8411239" cy="4558901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558" y="284096"/>
            <a:ext cx="8596668" cy="1320800"/>
          </a:xfrm>
        </p:spPr>
        <p:txBody>
          <a:bodyPr>
            <a:normAutofit/>
          </a:bodyPr>
          <a:lstStyle/>
          <a:p>
            <a:r>
              <a:rPr lang="et-EE" sz="4000" b="1" dirty="0">
                <a:solidFill>
                  <a:srgbClr val="000090"/>
                </a:solidFill>
                <a:latin typeface="Arial Narrow" pitchFamily="4" charset="0"/>
              </a:rPr>
              <a:t>2014-2020 eesmärgid </a:t>
            </a: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Eestis</a:t>
            </a:r>
            <a:endParaRPr lang="et-EE" sz="4000" dirty="0">
              <a:solidFill>
                <a:srgbClr val="000090"/>
              </a:solidFill>
            </a:endParaRPr>
          </a:p>
        </p:txBody>
      </p:sp>
      <p:graphicFrame>
        <p:nvGraphicFramePr>
          <p:cNvPr id="4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9182869"/>
              </p:ext>
            </p:extLst>
          </p:nvPr>
        </p:nvGraphicFramePr>
        <p:xfrm>
          <a:off x="594313" y="1191318"/>
          <a:ext cx="9682308" cy="469741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lt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60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7970093" cy="1124143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rakendamine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55684" y="1768350"/>
            <a:ext cx="8080801" cy="32562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7970093" cy="1124143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rakendamine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18070" y="1158433"/>
            <a:ext cx="5822300" cy="513331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7970093" cy="1124143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rakendamine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>
          <a:xfrm>
            <a:off x="779813" y="1118789"/>
            <a:ext cx="3962400" cy="504825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1673"/>
            <a:ext cx="3878081" cy="497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262"/>
          <p:cNvSpPr txBox="1">
            <a:spLocks noChangeArrowheads="1"/>
          </p:cNvSpPr>
          <p:nvPr/>
        </p:nvSpPr>
        <p:spPr bwMode="auto">
          <a:xfrm>
            <a:off x="8113185" y="6669088"/>
            <a:ext cx="420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2700">
              <a:lnSpc>
                <a:spcPts val="1225"/>
              </a:lnSpc>
              <a:spcBef>
                <a:spcPts val="63"/>
              </a:spcBef>
            </a:pPr>
            <a:r>
              <a:rPr lang="en-US" sz="1600" i="1" baseline="2000" dirty="0">
                <a:solidFill>
                  <a:srgbClr val="001F5F"/>
                </a:solidFill>
                <a:latin typeface="Calibri" pitchFamily="4" charset="0"/>
              </a:rPr>
              <a:t>Source: DG AGRI 2014-2020 </a:t>
            </a:r>
            <a:r>
              <a:rPr lang="cs-CZ" sz="1600" i="1" baseline="2000" dirty="0">
                <a:solidFill>
                  <a:srgbClr val="001F5F"/>
                </a:solidFill>
                <a:latin typeface="Calibri" pitchFamily="4" charset="0"/>
              </a:rPr>
              <a:t>Provisional  budget data</a:t>
            </a:r>
            <a:endParaRPr lang="en-US" sz="1100" dirty="0">
              <a:solidFill>
                <a:srgbClr val="000000"/>
              </a:solidFill>
              <a:latin typeface="Calibri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7970093" cy="1124143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rakendamine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5232" y="1021169"/>
            <a:ext cx="7692083" cy="563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262"/>
          <p:cNvSpPr txBox="1">
            <a:spLocks noChangeArrowheads="1"/>
          </p:cNvSpPr>
          <p:nvPr/>
        </p:nvSpPr>
        <p:spPr bwMode="auto">
          <a:xfrm>
            <a:off x="8113185" y="6669088"/>
            <a:ext cx="420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2700">
              <a:lnSpc>
                <a:spcPts val="1225"/>
              </a:lnSpc>
              <a:spcBef>
                <a:spcPts val="63"/>
              </a:spcBef>
            </a:pPr>
            <a:r>
              <a:rPr lang="en-US" sz="1600" i="1" baseline="2000" dirty="0">
                <a:solidFill>
                  <a:srgbClr val="001F5F"/>
                </a:solidFill>
                <a:latin typeface="Calibri" pitchFamily="4" charset="0"/>
              </a:rPr>
              <a:t>Source: DG AGRI 2014-2020 </a:t>
            </a:r>
            <a:r>
              <a:rPr lang="cs-CZ" sz="1600" i="1" baseline="2000" dirty="0">
                <a:solidFill>
                  <a:srgbClr val="001F5F"/>
                </a:solidFill>
                <a:latin typeface="Calibri" pitchFamily="4" charset="0"/>
              </a:rPr>
              <a:t>Provisional  budget data</a:t>
            </a:r>
            <a:endParaRPr lang="en-US" sz="1100" dirty="0">
              <a:solidFill>
                <a:srgbClr val="000000"/>
              </a:solidFill>
              <a:latin typeface="Calibri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2133220" y="0"/>
            <a:ext cx="6525008" cy="132853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LEADER programm</a:t>
            </a: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936829" y="1122902"/>
            <a:ext cx="10278151" cy="558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LEADER on Euroopa Liidu algatus, mille eesmärk on tuua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otsustustasand kohalikule elanikule lähemale ning arvestada paremini piirkondlike eripäradega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LEADER toimib avaliku, era- ja kolmanda sektori partnerluses loodud kohalike tegevusgruppide kaudu, kes viivad ellu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piirkonnapõhiseid kohaliku arengu strateegiaid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Eestis tegutseb 26 LEADER tegevusgruppi ja 8 kalanduspiirkonna arendajate kogu, kes katavad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99,9% maapiirkonnast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Maaelu arengukavas aastateks 2014-2020 on LEADER-meetmele nähtud ette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90 miljonit eurot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 ja kalanduspiirkondadele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26 miljonit eurot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, mis on vastavalt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9% Põllumajandusfondist 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ja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20% Kalandusfondist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Euroopas on LEADER programmi rakendatud </a:t>
            </a:r>
            <a:r>
              <a:rPr lang="et-EE" sz="2600" dirty="0" smtClean="0">
                <a:solidFill>
                  <a:srgbClr val="0000FF"/>
                </a:solidFill>
                <a:latin typeface="Arial Narrow" pitchFamily="4" charset="0"/>
              </a:rPr>
              <a:t>26 aastat ja Eestis 12 aastat</a:t>
            </a:r>
            <a:r>
              <a:rPr lang="et-EE" sz="26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  <a:endParaRPr lang="et-EE" sz="26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5" y="-233588"/>
            <a:ext cx="9313002" cy="1051146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Erinevate fondide lisaväärtus kohalike arengustrateegiate elluviimisel </a:t>
            </a:r>
            <a:r>
              <a:rPr lang="et-EE" sz="2667" b="1" dirty="0" smtClean="0">
                <a:solidFill>
                  <a:srgbClr val="000090"/>
                </a:solidFill>
                <a:latin typeface="Arial Narrow" pitchFamily="4" charset="0"/>
              </a:rPr>
              <a:t>(ELARDi uuring</a:t>
            </a:r>
            <a:r>
              <a:rPr lang="en-US" sz="2667" b="1" dirty="0" smtClean="0">
                <a:solidFill>
                  <a:srgbClr val="000090"/>
                </a:solidFill>
                <a:latin typeface="Arial Narrow" pitchFamily="4" charset="0"/>
              </a:rPr>
              <a:t>)</a:t>
            </a:r>
            <a: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graphicFrame>
        <p:nvGraphicFramePr>
          <p:cNvPr id="5" name="Chart 4"/>
          <p:cNvGraphicFramePr/>
          <p:nvPr/>
        </p:nvGraphicFramePr>
        <p:xfrm>
          <a:off x="622463" y="1322813"/>
          <a:ext cx="9814269" cy="553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Euroopast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1060368" y="1611960"/>
            <a:ext cx="8529747" cy="450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ERDF (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Regionaalarengufond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):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Taastuv energeetika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edendamine kombineeritult piirkonna inimeste koolitamisega. Peamised tegevused: piirkonna energia strateegia, professionaalse koordineerimisüksuse loomine, väike-ettevõtete koolitamine, energiaseadmete soetamine väike-ettevõtetele (Austria);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Koostöö Linköpingu linnaga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 - maapiirkonna ja linna koostöö edendamine. Köögiviljakasvatajate toetamine, õppeaiandi loomine linnakoolidele (Rootsi). </a:t>
            </a:r>
            <a:endParaRPr lang="et-EE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Euroopast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847561" y="1071800"/>
            <a:ext cx="9609912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ESF (Sotsiaalfond):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Kogukonnasidususe loomine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- jalgpalliklubi loomine lastele ja lapsevanemate kaasamine treeneritena, et luua suuremat sidusust kogukonnas (Poola); 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”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Põllumehed vajavad tööjõudu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” - kohalik omavalitsus korraldas erinevate osapoolte kokkusaamise  - töötud, sisserännanud viidi kokku farmeritega, kes vajasid tööjõudu (Rootsi);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Vaimse puudega inimeste tagasitoomine tööturule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(Rootsi);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Sisserännanute õpetamine kohalikes tootmisettevõtetes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(Rootsi). </a:t>
            </a:r>
          </a:p>
          <a:p>
            <a:pPr>
              <a:spcAft>
                <a:spcPts val="1800"/>
              </a:spcAft>
            </a:pPr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02985" y="-350570"/>
            <a:ext cx="11798658" cy="162064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Erinevate fondide eesmärkide täitmine kohalike arengustrateegiate elluviimisel Eestis</a:t>
            </a:r>
            <a:b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667" b="1" dirty="0" smtClean="0">
                <a:solidFill>
                  <a:srgbClr val="000090"/>
                </a:solidFill>
                <a:latin typeface="Arial Narrow" pitchFamily="4" charset="0"/>
              </a:rPr>
              <a:t>(LEADER Liidu uuring</a:t>
            </a:r>
            <a:r>
              <a:rPr lang="en-US" sz="2667" b="1" dirty="0" smtClean="0">
                <a:solidFill>
                  <a:srgbClr val="000090"/>
                </a:solidFill>
                <a:latin typeface="Arial Narrow" pitchFamily="4" charset="0"/>
              </a:rPr>
              <a:t>)</a:t>
            </a:r>
            <a:r>
              <a:rPr lang="et-EE" sz="32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32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Sisu kohatäide 2"/>
          <p:cNvSpPr>
            <a:spLocks noGrp="1"/>
          </p:cNvSpPr>
          <p:nvPr>
            <p:ph idx="1"/>
          </p:nvPr>
        </p:nvSpPr>
        <p:spPr>
          <a:xfrm>
            <a:off x="568139" y="1554175"/>
            <a:ext cx="10844760" cy="4652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Näiteid strateegiate </a:t>
            </a:r>
            <a:r>
              <a:rPr lang="et-EE" sz="2400" dirty="0">
                <a:solidFill>
                  <a:srgbClr val="000090"/>
                </a:solidFill>
                <a:latin typeface="Arial Narrow"/>
                <a:cs typeface="Arial Narrow"/>
              </a:rPr>
              <a:t>koostamise 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käigus tõstatatud teemadest ja probleemidest LEADER piirkondades, </a:t>
            </a:r>
            <a:r>
              <a:rPr lang="et-EE" sz="2400" dirty="0">
                <a:solidFill>
                  <a:srgbClr val="000090"/>
                </a:solidFill>
                <a:latin typeface="Arial Narrow"/>
                <a:cs typeface="Arial Narrow"/>
              </a:rPr>
              <a:t>mis jäid strateegiast välja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 või leidsid vähe kajastamist vahendite nappuse tõttu ja seetõttu</a:t>
            </a:r>
            <a:r>
              <a:rPr lang="et-EE" sz="2400" dirty="0">
                <a:solidFill>
                  <a:srgbClr val="000090"/>
                </a:solidFill>
                <a:latin typeface="Arial Narrow"/>
                <a:cs typeface="Arial Narrow"/>
              </a:rPr>
              <a:t>, 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et ei </a:t>
            </a:r>
            <a:r>
              <a:rPr lang="et-EE" sz="2400" dirty="0">
                <a:solidFill>
                  <a:srgbClr val="000090"/>
                </a:solidFill>
                <a:latin typeface="Arial Narrow"/>
                <a:cs typeface="Arial Narrow"/>
              </a:rPr>
              <a:t>sobitunud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 Põllumajandusfondi eesmärkidega:</a:t>
            </a:r>
            <a:endParaRPr lang="et-EE" sz="2400" dirty="0" smtClean="0">
              <a:solidFill>
                <a:srgbClr val="000090"/>
              </a:solidFill>
              <a:latin typeface="Arial Narrow"/>
              <a:ea typeface="Arial Unicode MS" pitchFamily="34" charset="-128"/>
              <a:cs typeface="Arial Narrow"/>
            </a:endParaRPr>
          </a:p>
          <a:p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Linnad (sh. väikelinnad)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, </a:t>
            </a:r>
            <a:r>
              <a:rPr lang="et-EE" sz="2400" dirty="0">
                <a:solidFill>
                  <a:srgbClr val="000090"/>
                </a:solidFill>
                <a:latin typeface="Arial Narrow"/>
                <a:cs typeface="Arial Narrow"/>
              </a:rPr>
              <a:t>mis ei ole abikõlblikud toetuse piirkonnad, kuid on samas olulised kogu piirkonna terviklikul 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arendamisel;</a:t>
            </a:r>
          </a:p>
          <a:p>
            <a:r>
              <a:rPr lang="et-EE" sz="2400" dirty="0">
                <a:solidFill>
                  <a:srgbClr val="0000FF"/>
                </a:solidFill>
                <a:latin typeface="Arial Narrow"/>
                <a:cs typeface="Arial Narrow"/>
              </a:rPr>
              <a:t>S</a:t>
            </a:r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otsiaalfondi teemad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, sotsiaalse sidususe (noored, vanurid, erivajadustega inimesed, erinevad eagrupid, jms) ja tervisega seotud teemad (haiglad, hoolekandeteenused, päästekomandod jt);</a:t>
            </a:r>
          </a:p>
          <a:p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Hariduse valdkonna 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arendamisega seotud teemad - elukestev õpe, kogukondlik haridus jt;</a:t>
            </a:r>
          </a:p>
          <a:p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Lairibainterneti temaatika 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- lõpptarbijani viimine, nö “viimane miil”;</a:t>
            </a:r>
          </a:p>
          <a:p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Alternatiivenergeetikaga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 seotud teemad;</a:t>
            </a:r>
          </a:p>
          <a:p>
            <a:r>
              <a:rPr lang="et-EE" sz="2400" dirty="0" smtClean="0">
                <a:solidFill>
                  <a:srgbClr val="0000FF"/>
                </a:solidFill>
                <a:latin typeface="Arial Narrow"/>
                <a:cs typeface="Arial Narrow"/>
              </a:rPr>
              <a:t>Kommunaalmajandusega</a:t>
            </a:r>
            <a:r>
              <a:rPr lang="et-EE" sz="2400" dirty="0" smtClean="0">
                <a:solidFill>
                  <a:srgbClr val="000090"/>
                </a:solidFill>
                <a:latin typeface="Arial Narrow"/>
                <a:cs typeface="Arial Narrow"/>
              </a:rPr>
              <a:t> (veevarustus, kanalisatsioon, kohalikud teed) seotud teemad.</a:t>
            </a:r>
          </a:p>
          <a:p>
            <a:endParaRPr lang="et-EE" sz="2400" dirty="0" smtClean="0">
              <a:solidFill>
                <a:srgbClr val="000090"/>
              </a:solidFill>
              <a:latin typeface="Arial Narrow"/>
              <a:cs typeface="Arial Narrow"/>
            </a:endParaRPr>
          </a:p>
          <a:p>
            <a:endParaRPr lang="et-EE" sz="2400" dirty="0" smtClean="0">
              <a:solidFill>
                <a:srgbClr val="000090"/>
              </a:solidFill>
              <a:latin typeface="Arial Narrow"/>
              <a:cs typeface="Arial Narrow"/>
            </a:endParaRPr>
          </a:p>
          <a:p>
            <a:pPr algn="just">
              <a:lnSpc>
                <a:spcPct val="115000"/>
              </a:lnSpc>
              <a:buNone/>
            </a:pPr>
            <a:endParaRPr lang="et-EE" sz="2400" dirty="0" smtClean="0">
              <a:solidFill>
                <a:srgbClr val="000090"/>
              </a:solidFill>
              <a:latin typeface="Arial Narrow"/>
              <a:ea typeface="Arial Unicode MS" pitchFamily="34" charset="-128"/>
              <a:cs typeface="Arial Narrow"/>
            </a:endParaRPr>
          </a:p>
          <a:p>
            <a:pPr algn="just">
              <a:lnSpc>
                <a:spcPct val="115000"/>
              </a:lnSpc>
            </a:pPr>
            <a:endParaRPr lang="et-EE" sz="2400" dirty="0" smtClean="0">
              <a:solidFill>
                <a:srgbClr val="000090"/>
              </a:solidFill>
              <a:latin typeface="Arial Narrow"/>
              <a:ea typeface="Arial Unicode MS" pitchFamily="34" charset="-128"/>
              <a:cs typeface="Arial Narrow"/>
            </a:endParaRPr>
          </a:p>
          <a:p>
            <a:pPr algn="just">
              <a:lnSpc>
                <a:spcPct val="115000"/>
              </a:lnSpc>
            </a:pPr>
            <a:endParaRPr lang="et-EE" sz="2400" dirty="0">
              <a:solidFill>
                <a:srgbClr val="000090"/>
              </a:solidFill>
              <a:latin typeface="Arial Narrow"/>
              <a:ea typeface="Arial Unicode MS" pitchFamily="34" charset="-128"/>
              <a:cs typeface="Arial Narrow"/>
            </a:endParaRPr>
          </a:p>
          <a:p>
            <a:pPr marL="0" indent="0">
              <a:buNone/>
            </a:pPr>
            <a:endParaRPr lang="et-EE" sz="2400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9391200_10214674102498813_510271491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85" y="1403770"/>
            <a:ext cx="6801834" cy="4533449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Sotsiaalfondi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217229" y="1205494"/>
            <a:ext cx="3258441" cy="290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“MTÜ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Lootuse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Küla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Päästeseltsi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investeering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päästeriietesse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” - 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8570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Sotsiaalfondi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132376" y="1238917"/>
            <a:ext cx="5097840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”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Ettevõtjate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kooliõpilaste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ühine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teeninduskoolitus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” - 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2250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üks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eesmärkidest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on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toetada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noorte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majanduslikku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iseseisvust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andes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neile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toitlustusteenindusealased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algteadmised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mis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võimaldavad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turismisektoris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tööd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saada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  <p:pic>
        <p:nvPicPr>
          <p:cNvPr id="9" name="Picture 8" descr="IMG_03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89" y="1436985"/>
            <a:ext cx="5805511" cy="435413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Sotsiaalfondi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132376" y="1238917"/>
            <a:ext cx="48471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„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Eakate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kodu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villa Alfred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Kuusiku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 - 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116 079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Ajalooline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hoone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rekonstrueeriti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üldhooldekoduks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50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kohaga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luuakse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16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uut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töökohta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 </a:t>
            </a:r>
            <a:endParaRPr lang="el-GR" sz="2800" dirty="0">
              <a:solidFill>
                <a:srgbClr val="000090"/>
              </a:solidFill>
              <a:latin typeface="Arial Narrow" pitchFamily="4" charset="0"/>
            </a:endParaRPr>
          </a:p>
        </p:txBody>
      </p:sp>
      <p:pic>
        <p:nvPicPr>
          <p:cNvPr id="6" name="Picture 5" descr="Kuusiku hooldekodu villa Alfred fuajee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472" y="1201983"/>
            <a:ext cx="6173794" cy="463034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8831307" cy="1138742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Sotsiaalfondi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132376" y="1238917"/>
            <a:ext cx="5432040" cy="506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„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Koolitustega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sidusama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külakogukonna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poole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 - 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8265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Erinevate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pärimuslike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traditsioonide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taaselustamine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kogukonna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koolituste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kaudu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Viidi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ellu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erinevaid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käsitööalaseid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koolitusi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(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keraamika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kudumise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heegeldamise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puidu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-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metallitöö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koolitusi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ajalooliste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toidutraditsioonide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tutvustamise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pärimuslike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tähtpäevade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kommete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taaselustamise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koolitusi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). </a:t>
            </a:r>
            <a:endParaRPr lang="el-GR" sz="2800" dirty="0">
              <a:solidFill>
                <a:srgbClr val="000090"/>
              </a:solidFill>
              <a:latin typeface="Arial Narrow" pitchFamily="4" charset="0"/>
            </a:endParaRPr>
          </a:p>
        </p:txBody>
      </p:sp>
      <p:pic>
        <p:nvPicPr>
          <p:cNvPr id="7" name="Picture 6" descr="Kogukonna käsitöökoolitus Velise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938" y="1470616"/>
            <a:ext cx="5728120" cy="429609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597169" cy="1136385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233938" y="1105222"/>
            <a:ext cx="7118442" cy="483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”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Kohalik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ressurss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energeetikas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ehituses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” </a:t>
            </a:r>
          </a:p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kogumaksumusega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34 000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  <a:p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raames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valiti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pilootalad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mille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põhjal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viis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TTÜ Tartu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Kolledž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läbi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ehituslikud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energeetilised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uuringud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tulemusena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valmis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4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soojusmajanduse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kava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ning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kokkuvõtlik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ülevaade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olemasolevast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teemakohasest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materjalist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projekti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jooksul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läbi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viidud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uuringutest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raames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viidi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läbi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ka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mitmeid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koostööd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edendavaid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tegevusi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nagu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koolitusseminarid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õppereisid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623" y="1236194"/>
            <a:ext cx="3760237" cy="49017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881238" cy="1002693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487992" y="1489589"/>
            <a:ext cx="7098327" cy="138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err="1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t-EE" sz="2800" dirty="0">
                <a:solidFill>
                  <a:srgbClr val="222268"/>
                </a:solidFill>
                <a:latin typeface="Arial Narrow" pitchFamily="4" charset="0"/>
              </a:rPr>
              <a:t>MTÜ Kärdla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 kohvikutepäev </a:t>
            </a:r>
            <a:r>
              <a:rPr lang="et-EE" sz="2800" dirty="0">
                <a:solidFill>
                  <a:srgbClr val="0000FF"/>
                </a:solidFill>
                <a:latin typeface="Arial Narrow" pitchFamily="4" charset="0"/>
              </a:rPr>
              <a:t>"Hiiumaa kohvikutepäevad kui Hiiumaa silmapaistvaim turundussündmus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“,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erinevad toetused 2009-2018</a:t>
            </a:r>
            <a:endParaRPr lang="el-GR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992" y="2993721"/>
            <a:ext cx="63952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Kõige-kõige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 esimesed kohvikutepäevad Eestis said alguse just Hiiumaal, täpsemalt aastal 2007 ja Kärdlas, mille elanikke tuntakse juba alates 19.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sajandist </a:t>
            </a:r>
            <a:r>
              <a:rPr lang="et-EE" sz="2400" dirty="0" smtClean="0">
                <a:solidFill>
                  <a:srgbClr val="0000FF"/>
                </a:solidFill>
                <a:latin typeface="Arial Narrow" pitchFamily="4" charset="0"/>
              </a:rPr>
              <a:t>kohvilähkrite 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nime all. LEADER toetab Hiiumaa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silmapaistvamat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turundusprojekti alates 2009. aastast.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Vabatahtlike kohvikupidajate poolt sisustatud pikk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nädalavahetus toob </a:t>
            </a:r>
            <a:r>
              <a:rPr lang="et-EE" sz="2400" dirty="0">
                <a:solidFill>
                  <a:srgbClr val="0000FF"/>
                </a:solidFill>
                <a:latin typeface="Arial Narrow" pitchFamily="4" charset="0"/>
              </a:rPr>
              <a:t>Hiiumaale kaugelt üle 10 000 külastaja, andes saare ettevõtetele enam kui 1 miljoni </a:t>
            </a:r>
            <a:r>
              <a:rPr lang="et-EE" sz="2400" dirty="0" smtClean="0">
                <a:solidFill>
                  <a:srgbClr val="0000FF"/>
                </a:solidFill>
                <a:latin typeface="Arial Narrow" pitchFamily="4" charset="0"/>
              </a:rPr>
              <a:t>euro eest </a:t>
            </a:r>
            <a:r>
              <a:rPr lang="et-EE" sz="2400" dirty="0">
                <a:solidFill>
                  <a:srgbClr val="0000FF"/>
                </a:solidFill>
                <a:latin typeface="Arial Narrow" pitchFamily="4" charset="0"/>
              </a:rPr>
              <a:t>käivet restoranide, majutuse, transpordi ja muude teenuste kaudu.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93094" y="3118981"/>
            <a:ext cx="5297243" cy="344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768219" y="1029051"/>
            <a:ext cx="3219190" cy="202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42" y="1004918"/>
            <a:ext cx="8874871" cy="466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-977987" y="232711"/>
            <a:ext cx="11137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cs-CZ" sz="3600" b="1" dirty="0">
                <a:solidFill>
                  <a:srgbClr val="000090"/>
                </a:solidFill>
                <a:latin typeface="Arial Narrow" pitchFamily="4" charset="0"/>
              </a:rPr>
              <a:t>LEADER</a:t>
            </a:r>
            <a:r>
              <a:rPr lang="cs-CZ" sz="3600" b="1" dirty="0" smtClean="0">
                <a:solidFill>
                  <a:srgbClr val="000090"/>
                </a:solidFill>
                <a:latin typeface="Arial Narrow" pitchFamily="4" charset="0"/>
              </a:rPr>
              <a:t> programmi areng alates 1991-</a:t>
            </a:r>
            <a:endParaRPr lang="cs-CZ" sz="3600" b="1" dirty="0">
              <a:solidFill>
                <a:srgbClr val="000090"/>
              </a:solidFill>
              <a:latin typeface="Arial Narrow" pitchFamily="4" charset="0"/>
            </a:endParaRPr>
          </a:p>
        </p:txBody>
      </p:sp>
      <p:sp>
        <p:nvSpPr>
          <p:cNvPr id="33796" name="object 262"/>
          <p:cNvSpPr txBox="1">
            <a:spLocks noChangeArrowheads="1"/>
          </p:cNvSpPr>
          <p:nvPr/>
        </p:nvSpPr>
        <p:spPr bwMode="auto">
          <a:xfrm>
            <a:off x="8113185" y="6669088"/>
            <a:ext cx="420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2700">
              <a:lnSpc>
                <a:spcPts val="1225"/>
              </a:lnSpc>
              <a:spcBef>
                <a:spcPts val="63"/>
              </a:spcBef>
            </a:pPr>
            <a:r>
              <a:rPr lang="en-US" sz="1600" i="1" baseline="2000" dirty="0">
                <a:solidFill>
                  <a:srgbClr val="001F5F"/>
                </a:solidFill>
                <a:latin typeface="Calibri" pitchFamily="4" charset="0"/>
              </a:rPr>
              <a:t>Source: DG AGRI 2014-2020 </a:t>
            </a:r>
            <a:r>
              <a:rPr lang="cs-CZ" sz="1600" i="1" baseline="2000" dirty="0">
                <a:solidFill>
                  <a:srgbClr val="001F5F"/>
                </a:solidFill>
                <a:latin typeface="Calibri" pitchFamily="4" charset="0"/>
              </a:rPr>
              <a:t>Provisional  budget data</a:t>
            </a:r>
            <a:endParaRPr lang="en-US" sz="1100" dirty="0">
              <a:solidFill>
                <a:srgbClr val="000000"/>
              </a:solidFill>
              <a:latin typeface="Calibri" pitchFamily="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78695" y="193286"/>
            <a:ext cx="9968402" cy="675714"/>
          </a:xfrm>
        </p:spPr>
        <p:txBody>
          <a:bodyPr>
            <a:noAutofit/>
          </a:bodyPr>
          <a:lstStyle/>
          <a:p>
            <a:r>
              <a:rPr lang="et-EE" sz="4000" b="1" dirty="0">
                <a:solidFill>
                  <a:srgbClr val="000090"/>
                </a:solidFill>
                <a:latin typeface="Arial Narrow" pitchFamily="4" charset="0"/>
              </a:rPr>
              <a:t>Näiteid Eestist –</a:t>
            </a: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 Regionaalarengufondi </a:t>
            </a:r>
            <a:r>
              <a:rPr lang="et-EE" sz="4000" b="1" dirty="0">
                <a:solidFill>
                  <a:srgbClr val="000090"/>
                </a:solidFill>
                <a:latin typeface="Arial Narrow" pitchFamily="4" charset="0"/>
              </a:rPr>
              <a:t>teemad</a:t>
            </a:r>
            <a:endParaRPr lang="et-EE" sz="4000" b="1" dirty="0">
              <a:solidFill>
                <a:srgbClr val="000090"/>
              </a:solidFill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643915" y="1235708"/>
            <a:ext cx="6612814" cy="44881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400" b="1" dirty="0" smtClean="0">
                <a:solidFill>
                  <a:srgbClr val="222268"/>
                </a:solidFill>
                <a:latin typeface="Arial Narrow" pitchFamily="4" charset="0"/>
              </a:rPr>
              <a:t>Projekt </a:t>
            </a:r>
            <a:r>
              <a:rPr lang="et-EE" sz="2400" b="1" dirty="0" smtClean="0">
                <a:solidFill>
                  <a:srgbClr val="0000FF"/>
                </a:solidFill>
                <a:latin typeface="Arial Narrow" pitchFamily="4" charset="0"/>
              </a:rPr>
              <a:t>“Hiiu </a:t>
            </a:r>
            <a:r>
              <a:rPr lang="et-EE" sz="2400" b="1" dirty="0">
                <a:solidFill>
                  <a:srgbClr val="0000FF"/>
                </a:solidFill>
                <a:latin typeface="Arial Narrow" pitchFamily="4" charset="0"/>
              </a:rPr>
              <a:t>Pagari tootmishoone </a:t>
            </a:r>
            <a:r>
              <a:rPr lang="et-EE" sz="2400" b="1" dirty="0" smtClean="0">
                <a:solidFill>
                  <a:srgbClr val="0000FF"/>
                </a:solidFill>
                <a:latin typeface="Arial Narrow" pitchFamily="4" charset="0"/>
              </a:rPr>
              <a:t>ehitus”</a:t>
            </a:r>
            <a:r>
              <a:rPr lang="et-EE" sz="2400" b="1" dirty="0" smtClean="0">
                <a:solidFill>
                  <a:srgbClr val="222268"/>
                </a:solidFill>
                <a:latin typeface="Arial Narrow" pitchFamily="4" charset="0"/>
              </a:rPr>
              <a:t> - 160 000 eurot.</a:t>
            </a:r>
          </a:p>
          <a:p>
            <a:pPr marL="0" indent="0">
              <a:buNone/>
            </a:pP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50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%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Hiiu Pagari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toodangust müüakse väljaspool saart - mandri-Eestis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. Uue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tootmispinna väljaehitamisega kaeti ehitusalast pinda 1114 m²,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 ehitusmaksumus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502 000 €, LEADER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 toetus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160 000€ (32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%).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I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nvesteeringu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tulemusena võetakse kasutusele uued tehnoloogilised lahendused: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küpsise-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ja väikesaialiin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ning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luuakse võimalused koorikleibade, röstitavate pagaritoodete ja külmutatud pagaritoodete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valmistamiseks.</a:t>
            </a:r>
          </a:p>
          <a:p>
            <a:pPr marL="0" indent="0">
              <a:buNone/>
            </a:pP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Tootmismahud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mõõdetuna põhitooraine kasutamises suurenevad 25 – 35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%; puhas </a:t>
            </a:r>
            <a:r>
              <a:rPr lang="et-EE" sz="2400" dirty="0">
                <a:solidFill>
                  <a:srgbClr val="222268"/>
                </a:solidFill>
                <a:latin typeface="Arial Narrow" pitchFamily="4" charset="0"/>
              </a:rPr>
              <a:t>lisandväärtus töötaja kohta kasvab 5 – 10 </a:t>
            </a:r>
            <a:r>
              <a:rPr lang="et-EE" sz="2400" dirty="0" smtClean="0">
                <a:solidFill>
                  <a:srgbClr val="222268"/>
                </a:solidFill>
                <a:latin typeface="Arial Narrow" pitchFamily="4" charset="0"/>
              </a:rPr>
              <a:t>%; </a:t>
            </a:r>
            <a:r>
              <a:rPr lang="et-EE" sz="2400" dirty="0" smtClean="0">
                <a:solidFill>
                  <a:srgbClr val="0000FF"/>
                </a:solidFill>
                <a:latin typeface="Arial Narrow" pitchFamily="4" charset="0"/>
              </a:rPr>
              <a:t>säilis 47 töökohta, loodi 5 uut töökohta.</a:t>
            </a:r>
          </a:p>
          <a:p>
            <a:pPr marL="0" indent="0">
              <a:buNone/>
            </a:pPr>
            <a:endParaRPr lang="et-EE" sz="24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 marL="0" indent="0">
              <a:buNone/>
            </a:pPr>
            <a:endParaRPr lang="et-EE" sz="2400" dirty="0">
              <a:solidFill>
                <a:srgbClr val="222268"/>
              </a:solidFill>
              <a:latin typeface="Arial Narrow" pitchFamily="4" charset="0"/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94970" y="3742086"/>
            <a:ext cx="4486275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509413" y="1029051"/>
            <a:ext cx="3109912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580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597169" cy="1136385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651687" y="1472874"/>
            <a:ext cx="529817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: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Orjaku-Nasva-Kaigutsi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optilise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kaabli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jaotusvõrgu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väljaehitamine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lõpptarbijale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kasutamiseks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” - 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22 482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  <a:p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2017. </a:t>
            </a:r>
            <a:r>
              <a:rPr lang="et-EE" sz="2800" dirty="0">
                <a:solidFill>
                  <a:srgbClr val="222268"/>
                </a:solidFill>
                <a:latin typeface="Arial Narrow" pitchFamily="4" charset="0"/>
              </a:rPr>
              <a:t>aastal said kiire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kaabelühenduse </a:t>
            </a:r>
            <a:r>
              <a:rPr lang="et-EE" sz="2800" dirty="0">
                <a:solidFill>
                  <a:srgbClr val="222268"/>
                </a:solidFill>
                <a:latin typeface="Arial Narrow" pitchFamily="4" charset="0"/>
              </a:rPr>
              <a:t>35 kinnistut üle 100 kasutajaga ja 5 ettevõtet.</a:t>
            </a:r>
            <a:endParaRPr lang="en-US" sz="2800" dirty="0">
              <a:solidFill>
                <a:srgbClr val="222268"/>
              </a:solidFill>
              <a:latin typeface="Arial Narrow" pitchFamily="4" charset="0"/>
            </a:endParaRPr>
          </a:p>
          <a:p>
            <a:endParaRPr lang="et-EE" sz="2800" dirty="0">
              <a:solidFill>
                <a:srgbClr val="222268"/>
              </a:solidFill>
              <a:latin typeface="Arial Narrow" pitchFamily="4" charset="0"/>
            </a:endParaRPr>
          </a:p>
          <a:p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"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Hiiumaa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lairibavõrgu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arendamise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uuring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 2018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" - 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10 558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  <a:endParaRPr lang="et-EE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Projekti käigus uuritakse kogu Hiiumaa vajadust kiirele internetiühendusele. </a:t>
            </a:r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23476" y="1340286"/>
            <a:ext cx="5601301" cy="530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597169" cy="1136385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434457" y="1219943"/>
            <a:ext cx="6032295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„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Traageldaja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tootmise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arenguhüpe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 - </a:t>
            </a:r>
          </a:p>
          <a:p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47 000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  <a:p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Õmblusettevõtte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tootmise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juhtimise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digitaliseerimine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Tarkvaraprogramm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võimaldab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jälgida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tootmisprotsesse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–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jälgib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tarneahelat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juhib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ladu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varusid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planeerib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tootmist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kontrollib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kulusid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planeerib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kontrollib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seadmete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töökoormust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planeerib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juhib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tööjõu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kasutamist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ning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teeb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palgafondi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arvestamise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</p:txBody>
      </p:sp>
      <p:pic>
        <p:nvPicPr>
          <p:cNvPr id="6" name="Picture 5" descr="Õmblusettevõte Traageldaja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003" y="1320212"/>
            <a:ext cx="5726489" cy="429486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87" y="1398547"/>
            <a:ext cx="3671453" cy="4706683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-250673"/>
            <a:ext cx="9597169" cy="1136385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0" y="1164133"/>
            <a:ext cx="8221297" cy="5693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Koostööprojekt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”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Elu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kahe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maailma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piiril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” National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Geographicu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kollaste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akende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teekond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Lõuna-Eestis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kogumaksumusega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180 000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(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sh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lisaks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LEADER-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meetmele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avaliku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ja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erasektori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rahastus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).</a:t>
            </a:r>
          </a:p>
          <a:p>
            <a:endParaRPr lang="en-US" sz="2800" dirty="0" smtClean="0">
              <a:solidFill>
                <a:srgbClr val="222268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Suurendatud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on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koostööd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maapiirkondade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linnade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vahel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kaasatud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8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linna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Kaasatud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on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erinevad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sektorid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500-600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ettevõtjat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lisaks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turismisektorile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ka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tööstused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IT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valdkond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teadusasutused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ca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30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arendusorganisatsiooni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(Leader,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turismiorganisatsioonid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teadusasutused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linnad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,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omavalitsusliidud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).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Koostöös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ülikoolide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teadus-arendusasutustega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on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toimunud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erinevad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koolitusprogrammid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ja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toetatud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innovatsiooni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võimestamist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222268"/>
                </a:solidFill>
                <a:latin typeface="Arial Narrow" pitchFamily="4" charset="0"/>
              </a:rPr>
              <a:t>piirkonnas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597169" cy="1136385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444" b="1" dirty="0" smtClean="0">
                <a:solidFill>
                  <a:srgbClr val="000090"/>
                </a:solidFill>
                <a:latin typeface="Arial Narrow" pitchFamily="4" charset="0"/>
              </a:rPr>
              <a:t>Näiteid Eestist – Regionaalarengufondi teemad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568137" y="1255624"/>
            <a:ext cx="81791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Projekt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“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Triibuvineer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Arial Narrow" pitchFamily="4" charset="0"/>
              </a:rPr>
              <a:t>OÜ </a:t>
            </a:r>
            <a:r>
              <a:rPr lang="en-US" sz="2800" dirty="0" err="1">
                <a:solidFill>
                  <a:srgbClr val="0000FF"/>
                </a:solidFill>
                <a:latin typeface="Arial Narrow" pitchFamily="4" charset="0"/>
              </a:rPr>
              <a:t>tootmisseadmete</a:t>
            </a:r>
            <a:r>
              <a:rPr lang="en-US" sz="2800" dirty="0">
                <a:solidFill>
                  <a:srgbClr val="0000FF"/>
                </a:solidFill>
                <a:latin typeface="Arial Narrow" pitchFamily="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 Narrow" pitchFamily="4" charset="0"/>
              </a:rPr>
              <a:t>soetamine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” -</a:t>
            </a:r>
          </a:p>
          <a:p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9281 </a:t>
            </a:r>
            <a:r>
              <a:rPr lang="en-US" sz="2800" dirty="0" err="1" smtClean="0">
                <a:solidFill>
                  <a:srgbClr val="000090"/>
                </a:solidFill>
                <a:latin typeface="Arial Narrow" pitchFamily="4" charset="0"/>
              </a:rPr>
              <a:t>eurot</a:t>
            </a:r>
            <a:r>
              <a:rPr lang="en-US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985" y="2241945"/>
            <a:ext cx="7507211" cy="438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dirty="0">
                <a:solidFill>
                  <a:srgbClr val="000090"/>
                </a:solidFill>
                <a:latin typeface="Arial Narrow" pitchFamily="4" charset="0"/>
              </a:rPr>
              <a:t>Head </a:t>
            </a: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ideed tekivad </a:t>
            </a:r>
            <a:r>
              <a:rPr lang="et-EE" sz="2800" dirty="0">
                <a:solidFill>
                  <a:srgbClr val="000090"/>
                </a:solidFill>
                <a:latin typeface="Arial Narrow" pitchFamily="4" charset="0"/>
              </a:rPr>
              <a:t>millegipärast tavaliselt siis, kui midagi nässu läheb. Nii juhtus triibuvineeri loojal Helen </a:t>
            </a:r>
            <a:r>
              <a:rPr lang="et-EE" sz="2800" dirty="0" err="1">
                <a:solidFill>
                  <a:srgbClr val="000090"/>
                </a:solidFill>
                <a:latin typeface="Arial Narrow" pitchFamily="4" charset="0"/>
              </a:rPr>
              <a:t>Teigaril</a:t>
            </a:r>
            <a:r>
              <a:rPr lang="et-EE" sz="2800" dirty="0">
                <a:solidFill>
                  <a:srgbClr val="000090"/>
                </a:solidFill>
                <a:latin typeface="Arial Narrow" pitchFamily="4" charset="0"/>
              </a:rPr>
              <a:t> mööblidisaini õpingute ajal, kui üheks konkursitööks vineerist painutatud detaili valmistades see ootamatult purunes ja tuli algse materjali puudusel kiiresti ja loovalt asendada. </a:t>
            </a:r>
            <a:r>
              <a:rPr lang="et-EE" sz="2800" dirty="0">
                <a:solidFill>
                  <a:srgbClr val="0000FF"/>
                </a:solidFill>
                <a:latin typeface="Arial Narrow" pitchFamily="4" charset="0"/>
              </a:rPr>
              <a:t>Vaheldumisi kaht eri tooni puiduspooni liimides saavutas ta üllatavalt põneva tulemuse.</a:t>
            </a:r>
            <a:r>
              <a:rPr lang="et-EE" sz="2800" dirty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t-EE" sz="2800" dirty="0">
                <a:solidFill>
                  <a:srgbClr val="000090"/>
                </a:solidFill>
                <a:latin typeface="Arial Narrow" pitchFamily="4" charset="0"/>
              </a:rPr>
              <a:t>Kui paar päeva hiljem sattus talle kapis näppu rahvariideseelik, sündis välgatusena idee luua värvikihiline seelikutriibuvineer.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960737" y="1552862"/>
            <a:ext cx="3686101" cy="48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Valmistumine uueks 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programmperioodiks 2021-2027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2076694" y="1653974"/>
            <a:ext cx="6637611" cy="52131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t-EE" sz="2800" b="1" dirty="0" smtClean="0">
                <a:solidFill>
                  <a:srgbClr val="222268"/>
                </a:solidFill>
                <a:latin typeface="Arial Narrow" pitchFamily="4" charset="0"/>
              </a:rPr>
              <a:t>CORK 2.0 deklaratsioon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2044284" y="2290986"/>
            <a:ext cx="6699216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 b="1" dirty="0">
                <a:solidFill>
                  <a:srgbClr val="222268"/>
                </a:solidFill>
                <a:latin typeface="Arial Narrow" pitchFamily="4" charset="0"/>
              </a:rPr>
              <a:t>ELARD LEADER/CLLD</a:t>
            </a:r>
            <a:r>
              <a:rPr lang="fi-FI" sz="2800" b="1" dirty="0" smtClean="0">
                <a:solidFill>
                  <a:srgbClr val="222268"/>
                </a:solidFill>
                <a:latin typeface="Arial Narrow" pitchFamily="4" charset="0"/>
              </a:rPr>
              <a:t> Tartu </a:t>
            </a:r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deklaratsioon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047752" y="2942601"/>
            <a:ext cx="6681152" cy="95410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EUROOPA Maapäeva Manifest, VENHORST deklaratsioon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9" name="TextovéPole 11"/>
          <p:cNvSpPr txBox="1">
            <a:spLocks noChangeArrowheads="1"/>
          </p:cNvSpPr>
          <p:nvPr/>
        </p:nvSpPr>
        <p:spPr bwMode="auto">
          <a:xfrm>
            <a:off x="2018307" y="3976999"/>
            <a:ext cx="6725192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Maapiirkondade tegevuskava 2020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2019791" y="4701609"/>
            <a:ext cx="6738305" cy="97750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Euroopa Majandus- ja Sotsiaalkomitee CLLD ekspertarvamus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2008407" y="5925798"/>
            <a:ext cx="6691302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Tuleviku ÜPP kommunikatsioon </a:t>
            </a:r>
            <a:endParaRPr lang="cs-CZ" sz="2800" dirty="0"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Valmistumine uueks 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programmperioodiks 2021-2027 Eestis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1971300" y="1882208"/>
            <a:ext cx="6567843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 b="1" dirty="0" smtClean="0">
                <a:solidFill>
                  <a:srgbClr val="222268"/>
                </a:solidFill>
                <a:latin typeface="Arial Narrow" pitchFamily="4" charset="0"/>
              </a:rPr>
              <a:t>LEADER</a:t>
            </a:r>
            <a:r>
              <a:rPr lang="fi-FI" sz="2800" b="1" dirty="0">
                <a:solidFill>
                  <a:srgbClr val="222268"/>
                </a:solidFill>
                <a:latin typeface="Arial Narrow" pitchFamily="4" charset="0"/>
              </a:rPr>
              <a:t>/CLLD</a:t>
            </a:r>
            <a:r>
              <a:rPr lang="fi-FI" sz="2800" b="1" dirty="0" smtClean="0">
                <a:solidFill>
                  <a:srgbClr val="222268"/>
                </a:solidFill>
                <a:latin typeface="Arial Narrow" pitchFamily="4" charset="0"/>
              </a:rPr>
              <a:t> Tartu </a:t>
            </a:r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deklaratsioon 2021-2027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003961" y="2752811"/>
            <a:ext cx="6651958" cy="5232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Eesti Külade Maapäeva Manifest</a:t>
            </a:r>
            <a:endParaRPr lang="cs-CZ" sz="2800" dirty="0">
              <a:latin typeface="Arial Narrow" pitchFamily="4" charset="0"/>
            </a:endParaRP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1961403" y="3665061"/>
            <a:ext cx="6811290" cy="138499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800" b="1" dirty="0" smtClean="0">
                <a:solidFill>
                  <a:srgbClr val="222268"/>
                </a:solidFill>
                <a:latin typeface="Arial Narrow" pitchFamily="4" charset="0"/>
              </a:rPr>
              <a:t>Euroopa Majandus- ja Sotsiaalkomitee CLLD ekspertarvamus küsitud Eesti poolt Eesti EL eesistumise ajal</a:t>
            </a:r>
            <a:endParaRPr lang="cs-CZ" sz="2800" dirty="0">
              <a:latin typeface="Arial Narrow" pitchFamily="4" charset="0"/>
            </a:endParaRPr>
          </a:p>
        </p:txBody>
      </p:sp>
      <p:pic>
        <p:nvPicPr>
          <p:cNvPr id="9" name="Picture 8" descr="35_ohakalind_vaike-01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7113" y="5240695"/>
            <a:ext cx="2699509" cy="134992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CLLD taustainfo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1142999" y="1066800"/>
            <a:ext cx="9541879" cy="572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Kogukonna juhitud kohalik areng on üle 26 aasta vana LEADER-meetodi uuendus. Peamine erinevus seisneb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tugevamalt integreeritud lähenemisviisis ja mitmekesistatud rahastamismudelis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Kohalikke arengustrateegiaid viiakse ellu lisaks Euroopa Põllumajandusfondi vahenditele ka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Euroopa Regionaalarengu Fondi, Euroopa Sotsiaalfondi ja Euroopa Kalandusfondi toega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Sellel programmperioodil (2014–2020) on kogukonna juhitud kohaliku arengu metoodikat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laiendatud ka linnadesse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Selline nö multifondide kasutamisel põhinev lähenemine aitab luua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suuremat sidusust erinevate valdkondade ning maapiirkondade ja linnade vahel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Samuti otsida komplekselt lahendusi kitsaskohtadele lähtudes kohalikest oludest.</a:t>
            </a:r>
            <a:endParaRPr lang="et-EE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19697" y="0"/>
            <a:ext cx="9677923" cy="1226337"/>
          </a:xfrm>
        </p:spPr>
        <p:txBody>
          <a:bodyPr>
            <a:noAutofit/>
          </a:bodyPr>
          <a:lstStyle/>
          <a:p>
            <a:r>
              <a:rPr lang="et-EE" sz="4000" dirty="0" smtClean="0">
                <a:solidFill>
                  <a:srgbClr val="000090"/>
                </a:solidFill>
              </a:rPr>
              <a:t/>
            </a:r>
            <a:br>
              <a:rPr lang="et-EE" sz="40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/>
                <a:cs typeface="Arial Narrow"/>
              </a:rPr>
              <a:t>CLLD kolm sidustatud elementi</a:t>
            </a: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000" dirty="0" smtClean="0">
                <a:solidFill>
                  <a:srgbClr val="000090"/>
                </a:solidFill>
              </a:rPr>
              <a:t/>
            </a:r>
            <a:br>
              <a:rPr lang="et-EE" sz="4000" dirty="0" smtClean="0">
                <a:solidFill>
                  <a:srgbClr val="000090"/>
                </a:solidFill>
              </a:rPr>
            </a:br>
            <a:r>
              <a:rPr lang="et-EE" sz="4000" dirty="0" smtClean="0">
                <a:solidFill>
                  <a:srgbClr val="000090"/>
                </a:solidFill>
              </a:rPr>
              <a:t/>
            </a:r>
            <a:br>
              <a:rPr lang="et-EE" sz="4000" dirty="0" smtClean="0">
                <a:solidFill>
                  <a:srgbClr val="000090"/>
                </a:solidFill>
              </a:rPr>
            </a:br>
            <a:endParaRPr lang="et-EE" sz="40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618270" y="1640519"/>
            <a:ext cx="9943300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Kogukonna juhitud kohalik areng põhineb 3 põhielemendil, mis on omavahel põimitud/integreeritud: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Sektorite-ülesed kohalikud tegevusgrupid;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Integreeritud kohalikud arengustrateegiad;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Hästi defineeritud piirkonnad.</a:t>
            </a: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rakendamise peamised plussid</a:t>
            </a:r>
            <a: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609599" y="933301"/>
            <a:ext cx="10498587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just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Integreeritud kohalik areng mõjutab oluliselt kohalikku majandust ja töökohtade loomist eeskätt väljaspool primaarsektorit;</a:t>
            </a:r>
          </a:p>
          <a:p>
            <a:pPr marL="457200" indent="-457200" algn="just"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Kohalikus arengus suureneb rohelise majanduse, sotsiaalse kaasamise, vaesuse vähendamise, rändeküsimuste, piirkondlike klastrite, maa-, linna- ja rannikupiirkondade vahelise koostöö, arukate lahenduste ja IT-tehnoloogiate osatähtsus. Kogukonna juhitud kohalik areng loob kõigile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eri liiki territooriumitele (maa-, linna- ja rannikupiirkonnad) ja kogukondadele nende väljakutsete lahendamiseks koostöö tegemise võimalusi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Multifondide kasutamisel põhinev lähenemisviis on hea mehhanism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nutikate külade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kontseptsiooni toetamiseks kogukondade ja ettevõtete suutlikkuse suurendamise, investeeringute,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uuendustegevuse toetamise ja võrgustike loomise kaudu</a:t>
            </a:r>
            <a:r>
              <a:rPr lang="en-US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40" y="0"/>
            <a:ext cx="6525008" cy="1328532"/>
          </a:xfrm>
        </p:spPr>
        <p:txBody>
          <a:bodyPr>
            <a:noAutofit/>
          </a:bodyPr>
          <a:lstStyle/>
          <a:p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b="1" dirty="0" smtClean="0">
                <a:solidFill>
                  <a:srgbClr val="000090"/>
                </a:solidFill>
                <a:latin typeface="Arial Narrow" pitchFamily="4" charset="0"/>
              </a:rPr>
              <a:t>LEADER meetodi põhielemendid</a:t>
            </a:r>
            <a: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endParaRPr lang="et-EE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684066" y="1200066"/>
            <a:ext cx="9621294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smtClean="0">
                <a:solidFill>
                  <a:srgbClr val="222268"/>
                </a:solidFill>
                <a:latin typeface="Arial Narrow" pitchFamily="4" charset="0"/>
              </a:rPr>
              <a:t>1. </a:t>
            </a: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Alt-üles lähenemine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2. Piirkondlikud arengustrateegiad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3. Kolme sektori partnerlus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4. Innovatsioon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5. Integreeritud ja sektorite-ülene lähenemine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6. Võrgustumine ja koostöö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7. Horisontaalne juhtimine</a:t>
            </a:r>
            <a:endParaRPr lang="et-EE" sz="32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rakendamise peamised plussid</a:t>
            </a:r>
            <a: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943593" y="1137708"/>
            <a:ext cx="10252076" cy="54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2.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Integreeritud kohalik areng mõjutab väga soodsalt sotsiaalset sidusust ning kaasatust eri sidusrühmade (erinevad osalejad, vanuserühmad, sood) kaasamise ja osalemise kaudu.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Kogukonna juhitud kohaliku arengu üks suurimaid eeliseid on kohalike osalejate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koolitamine, kaasamine ja nende suutlikkuse suurendamine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Integreeritud kohalik areng on parim viis erinevate sidusrühmade vahel seoste ja koostoime loomiseks.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Maa-, linna- ja rannikupiirkondade vahelised sidemed tähendavad, et osalejad saavad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üksteiselt õppida ja leida lahendusi olulistele probleemidele kaasavamal viisil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Pidev koostöö, võrgustike loomine ja koolitus edendavad head valitsemistava</a:t>
            </a:r>
            <a:r>
              <a:rPr lang="en-US" sz="2800" dirty="0" smtClean="0">
                <a:solidFill>
                  <a:srgbClr val="0000FF"/>
                </a:solidFill>
                <a:latin typeface="Arial Narrow" pitchFamily="4" charset="0"/>
              </a:rPr>
              <a:t>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Multifondide rakendamise peamised plussid</a:t>
            </a:r>
            <a: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762000" y="1206020"/>
            <a:ext cx="996666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3. ELi ühtekuuluvuspoliitika eesmärk on saavutada territoriaalne ühtekuuluvus, mis on ka kogukonna juhitud kohaliku arengu lähenemisviisi eesmärk. 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Kogukonna juhitud kohalik areng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hõlmab igat liiki territooriume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(maa-, linna- ja rannikupiirkonnad),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erinevaid kogukonnavajadusi 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(sotsiaalsed, kultuurilised, keskkonna- ja majanduslikud vajadused) ning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mitmesuguseid rahastamismehhanisme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 (kaasatud on neli Euroopa struktuurifondi). 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Kogukonna juhitud kohaliku arengu võimaldamine igat liiki territooriumil aitab luua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ühtekuuluvust maa-, linnalähedaste, linnapiirkondade ja rannikualade vahel, et ületada või peatada ääremaastumist</a:t>
            </a:r>
            <a:r>
              <a:rPr lang="et-EE" sz="2800" dirty="0" smtClean="0">
                <a:solidFill>
                  <a:srgbClr val="222268"/>
                </a:solidFill>
                <a:latin typeface="Arial Narrow" pitchFamily="4" charset="0"/>
              </a:rPr>
              <a:t>.</a:t>
            </a:r>
            <a:endParaRPr lang="et-EE" sz="2800" dirty="0">
              <a:solidFill>
                <a:srgbClr val="222268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36926" y="240671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Tingimused CLLD rakendamiseks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718529" y="1590384"/>
            <a:ext cx="5230216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Multifondide rakendamine nõuab: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Poliitilist tahet;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Kogukonna juhitud kohaliku arengu väärtustamist ja selle tugevuste mõistmist;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Head koostööd erinevate ministeeriumite vahel.</a:t>
            </a:r>
          </a:p>
        </p:txBody>
      </p:sp>
      <p:sp>
        <p:nvSpPr>
          <p:cNvPr id="7" name="Ned 4"/>
          <p:cNvSpPr>
            <a:spLocks noGrp="1"/>
          </p:cNvSpPr>
          <p:nvPr>
            <p:ph idx="1"/>
          </p:nvPr>
        </p:nvSpPr>
        <p:spPr>
          <a:xfrm>
            <a:off x="5752903" y="1960696"/>
            <a:ext cx="3805238" cy="1295400"/>
          </a:xfrm>
          <a:prstGeom prst="downArrow">
            <a:avLst>
              <a:gd name="adj1" fmla="val 100000"/>
              <a:gd name="adj2" fmla="val 55787"/>
            </a:avLst>
          </a:prstGeom>
          <a:gradFill flip="none" rotWithShape="1">
            <a:gsLst>
              <a:gs pos="91000">
                <a:srgbClr val="0070C0"/>
              </a:gs>
              <a:gs pos="81000">
                <a:srgbClr val="54A77F"/>
              </a:gs>
              <a:gs pos="26000">
                <a:srgbClr val="92D050"/>
              </a:gs>
              <a:gs pos="14000">
                <a:srgbClr val="FFC000"/>
              </a:gs>
              <a:gs pos="0">
                <a:srgbClr val="C00000"/>
              </a:gs>
              <a:gs pos="100000">
                <a:srgbClr val="00206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25000" lnSpcReduction="20000"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Arial" pitchFamily="-107" charset="0"/>
              <a:buNone/>
            </a:pPr>
            <a:endParaRPr lang="hr-HR" sz="1200" b="1" dirty="0" smtClean="0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Font typeface="Arial" pitchFamily="-107" charset="0"/>
              <a:buNone/>
            </a:pPr>
            <a:r>
              <a:rPr lang="hr-HR" sz="9600" b="1" dirty="0" smtClean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rPr>
              <a:t>Ülevalt-alla (poliitiline tahe, toetusskeem)</a:t>
            </a:r>
            <a:endParaRPr lang="sv-SE" sz="9600" b="1" dirty="0">
              <a:solidFill>
                <a:srgbClr val="FFFFFF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sp>
        <p:nvSpPr>
          <p:cNvPr id="8" name="Rektangel 16"/>
          <p:cNvSpPr/>
          <p:nvPr/>
        </p:nvSpPr>
        <p:spPr>
          <a:xfrm>
            <a:off x="5825423" y="3300288"/>
            <a:ext cx="3925888" cy="495300"/>
          </a:xfrm>
          <a:prstGeom prst="rect">
            <a:avLst/>
          </a:prstGeom>
          <a:gradFill>
            <a:gsLst>
              <a:gs pos="39000">
                <a:srgbClr val="E3C415"/>
              </a:gs>
              <a:gs pos="15000">
                <a:srgbClr val="CD2800"/>
              </a:gs>
              <a:gs pos="78000">
                <a:srgbClr val="0070C0"/>
              </a:gs>
              <a:gs pos="71000">
                <a:srgbClr val="54A77F"/>
              </a:gs>
              <a:gs pos="48000">
                <a:srgbClr val="92D050"/>
              </a:gs>
              <a:gs pos="21000">
                <a:srgbClr val="FFC000"/>
              </a:gs>
              <a:gs pos="0">
                <a:srgbClr val="C00000"/>
              </a:gs>
              <a:gs pos="100000">
                <a:srgbClr val="002060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r-HR" sz="2400" b="1" dirty="0" smtClean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rPr>
              <a:t>Kohalik arengustrateegia</a:t>
            </a:r>
            <a:endParaRPr lang="sv-SE" sz="2400" b="1" dirty="0">
              <a:solidFill>
                <a:srgbClr val="FFFFFF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095" y="3911012"/>
            <a:ext cx="4076700" cy="1676400"/>
          </a:xfrm>
          <a:prstGeom prst="rect">
            <a:avLst/>
          </a:prstGeom>
        </p:spPr>
      </p:pic>
      <p:sp>
        <p:nvSpPr>
          <p:cNvPr id="9" name="Rektangel 16"/>
          <p:cNvSpPr/>
          <p:nvPr/>
        </p:nvSpPr>
        <p:spPr>
          <a:xfrm>
            <a:off x="5693755" y="4689342"/>
            <a:ext cx="3925888" cy="495300"/>
          </a:xfrm>
          <a:prstGeom prst="rect">
            <a:avLst/>
          </a:prstGeom>
          <a:gradFill>
            <a:gsLst>
              <a:gs pos="39000">
                <a:srgbClr val="E3C415"/>
              </a:gs>
              <a:gs pos="15000">
                <a:srgbClr val="CD2800"/>
              </a:gs>
              <a:gs pos="78000">
                <a:srgbClr val="0070C0"/>
              </a:gs>
              <a:gs pos="71000">
                <a:srgbClr val="54A77F"/>
              </a:gs>
              <a:gs pos="48000">
                <a:srgbClr val="92D050"/>
              </a:gs>
              <a:gs pos="21000">
                <a:srgbClr val="FFC000"/>
              </a:gs>
              <a:gs pos="0">
                <a:srgbClr val="C00000"/>
              </a:gs>
              <a:gs pos="100000">
                <a:srgbClr val="002060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hr-HR" sz="2400" b="1" dirty="0" smtClean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rPr>
              <a:t>Alt-üles</a:t>
            </a:r>
          </a:p>
          <a:p>
            <a:pPr algn="ctr"/>
            <a:r>
              <a:rPr lang="hr-HR" sz="2400" b="1" dirty="0" smtClean="0">
                <a:solidFill>
                  <a:srgbClr val="FFFFFF"/>
                </a:solidFill>
                <a:latin typeface="Arial Narrow"/>
                <a:ea typeface="MS PGothic" pitchFamily="34" charset="-128"/>
                <a:cs typeface="Arial Narrow"/>
              </a:rPr>
              <a:t>Kohalikud vajadused ja võimalused</a:t>
            </a:r>
            <a:endParaRPr lang="sv-SE" sz="2400" b="1" dirty="0">
              <a:solidFill>
                <a:srgbClr val="FFFFFF"/>
              </a:solidFill>
              <a:latin typeface="Arial Narrow"/>
              <a:ea typeface="MS PGothic" pitchFamily="34" charset="-128"/>
              <a:cs typeface="Arial Narrow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19697" y="0"/>
            <a:ext cx="9677923" cy="1226337"/>
          </a:xfrm>
        </p:spPr>
        <p:txBody>
          <a:bodyPr>
            <a:noAutofit/>
          </a:bodyPr>
          <a:lstStyle/>
          <a:p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b="1" dirty="0" smtClean="0">
                <a:solidFill>
                  <a:srgbClr val="000090"/>
                </a:solidFill>
                <a:latin typeface="Arial Narrow" pitchFamily="4" charset="0"/>
              </a:rPr>
              <a:t>Euroopa Majandus- ja Sotsiaalkomitee soovitused liikmesriikidele</a:t>
            </a:r>
            <a:br>
              <a:rPr lang="et-EE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r>
              <a:rPr lang="et-EE" dirty="0" smtClean="0">
                <a:solidFill>
                  <a:srgbClr val="000090"/>
                </a:solidFill>
              </a:rPr>
              <a:t/>
            </a:r>
            <a:br>
              <a:rPr lang="et-EE" dirty="0" smtClean="0">
                <a:solidFill>
                  <a:srgbClr val="000090"/>
                </a:solidFill>
              </a:rPr>
            </a:br>
            <a:endParaRPr lang="et-EE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668399" y="1790923"/>
            <a:ext cx="9943300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Seada liikmesriikidele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kogukonna juhitud kohaliku arengu </a:t>
            </a: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rakendamine erinevat tüüpi territooriumitel (maapiirkonnad, linnad, rannikualad) erinevate fondide kaasatusega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kohustuslikuks</a:t>
            </a: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;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Luua üks siseriiklik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ministeeriumite-ülene rakendusüksus </a:t>
            </a: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kogukonna juhitud kohaliku arengu elluviimiseks;</a:t>
            </a:r>
          </a:p>
          <a:p>
            <a:pPr>
              <a:spcAft>
                <a:spcPts val="1800"/>
              </a:spcAft>
            </a:pP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Kindlustada kogukonna juhitud kohaliku arengu elluviimiseks </a:t>
            </a:r>
            <a:r>
              <a:rPr lang="et-EE" sz="2800" dirty="0" smtClean="0">
                <a:solidFill>
                  <a:srgbClr val="0000FF"/>
                </a:solidFill>
                <a:latin typeface="Arial Narrow" pitchFamily="4" charset="0"/>
              </a:rPr>
              <a:t>vähemalt 15% kõigist Euroopa Struktuurifondide vahenditest</a:t>
            </a:r>
            <a:r>
              <a:rPr lang="et-EE" sz="2800" dirty="0" smtClean="0">
                <a:solidFill>
                  <a:srgbClr val="000090"/>
                </a:solidFill>
                <a:latin typeface="Arial Narrow" pitchFamily="4" charset="0"/>
              </a:rPr>
              <a:t>.</a:t>
            </a: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  <a:p>
            <a:pPr>
              <a:spcAft>
                <a:spcPts val="1800"/>
              </a:spcAft>
            </a:pPr>
            <a:endParaRPr lang="et-EE" sz="2800" dirty="0" smtClean="0">
              <a:solidFill>
                <a:srgbClr val="000090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868905" cy="2526046"/>
          </a:xfrm>
        </p:spPr>
        <p:txBody>
          <a:bodyPr>
            <a:normAutofit/>
          </a:bodyPr>
          <a:lstStyle/>
          <a:p>
            <a:r>
              <a:rPr lang="et-EE" sz="1200" dirty="0" smtClean="0"/>
              <a:t>aaaaaaa</a:t>
            </a:r>
            <a:endParaRPr lang="et-EE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05422" y="1939544"/>
            <a:ext cx="11581156" cy="3881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5841" y="1287792"/>
            <a:ext cx="254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 smtClean="0">
                <a:cs typeface="Arial" panose="020B0604020202020204" pitchFamily="34" charset="0"/>
              </a:rPr>
              <a:t>Euroopa tasand</a:t>
            </a:r>
            <a:endParaRPr lang="et-EE" sz="2000" b="1" dirty="0"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1914" y="1388062"/>
            <a:ext cx="254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 smtClean="0">
                <a:cs typeface="Arial" panose="020B0604020202020204" pitchFamily="34" charset="0"/>
              </a:rPr>
              <a:t>Riiklik tasand</a:t>
            </a:r>
            <a:endParaRPr lang="et-EE" sz="2000" b="1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8061" y="1438197"/>
            <a:ext cx="254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2000" b="1" dirty="0" smtClean="0">
                <a:cs typeface="Arial" panose="020B0604020202020204" pitchFamily="34" charset="0"/>
              </a:rPr>
              <a:t>Kohalik tasand</a:t>
            </a:r>
            <a:endParaRPr lang="et-EE" sz="2000" b="1" dirty="0"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87" y="2436682"/>
            <a:ext cx="2089308" cy="3293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t-EE" sz="1600" b="1" dirty="0" smtClean="0"/>
              <a:t>Põllumajandus-</a:t>
            </a:r>
          </a:p>
          <a:p>
            <a:r>
              <a:rPr lang="et-EE" sz="1600" b="1" dirty="0" smtClean="0"/>
              <a:t>fond</a:t>
            </a:r>
          </a:p>
          <a:p>
            <a:r>
              <a:rPr lang="et-EE" sz="1600" b="1" dirty="0" smtClean="0"/>
              <a:t>15%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Regionaalarengu-</a:t>
            </a:r>
          </a:p>
          <a:p>
            <a:r>
              <a:rPr lang="et-EE" sz="1600" b="1" dirty="0" smtClean="0"/>
              <a:t>fond</a:t>
            </a:r>
          </a:p>
          <a:p>
            <a:r>
              <a:rPr lang="et-EE" sz="1600" b="1" dirty="0" smtClean="0"/>
              <a:t>15%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Sotsiaalfond</a:t>
            </a:r>
          </a:p>
          <a:p>
            <a:r>
              <a:rPr lang="et-EE" sz="1600" b="1" dirty="0" smtClean="0"/>
              <a:t>15%</a:t>
            </a:r>
          </a:p>
          <a:p>
            <a:endParaRPr lang="et-EE" sz="1600" b="1" dirty="0" smtClean="0"/>
          </a:p>
          <a:p>
            <a:r>
              <a:rPr lang="et-EE" sz="1600" b="1" dirty="0" smtClean="0"/>
              <a:t>Kalandusfond</a:t>
            </a:r>
          </a:p>
          <a:p>
            <a:r>
              <a:rPr lang="et-EE" sz="1600" b="1" dirty="0" smtClean="0"/>
              <a:t>15%</a:t>
            </a:r>
            <a:endParaRPr lang="et-EE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7132" y="2108218"/>
            <a:ext cx="514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Euroopa Struktuurifondid (ESI fondid)</a:t>
            </a:r>
            <a:endParaRPr lang="et-EE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28798" y="2947140"/>
            <a:ext cx="247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CLLD Reservfond</a:t>
            </a:r>
            <a:endParaRPr lang="et-EE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8798" y="3525985"/>
            <a:ext cx="24708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CLLD regulatsioon</a:t>
            </a:r>
          </a:p>
          <a:p>
            <a:pPr algn="ctr"/>
            <a:r>
              <a:rPr lang="et-EE" sz="1600" dirty="0" smtClean="0"/>
              <a:t>Ühtsete reeglitega</a:t>
            </a:r>
          </a:p>
          <a:p>
            <a:pPr algn="ctr"/>
            <a:endParaRPr lang="et-EE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62218" y="4662332"/>
            <a:ext cx="2470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MAAPIIRKONNAD</a:t>
            </a:r>
          </a:p>
          <a:p>
            <a:pPr algn="ctr"/>
            <a:r>
              <a:rPr lang="et-EE" b="1" dirty="0" smtClean="0"/>
              <a:t>LINNAD</a:t>
            </a:r>
          </a:p>
          <a:p>
            <a:pPr algn="ctr"/>
            <a:r>
              <a:rPr lang="et-EE" b="1" dirty="0" smtClean="0"/>
              <a:t>RANNIKUALAD</a:t>
            </a:r>
            <a:endParaRPr lang="et-E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62031" y="3101927"/>
            <a:ext cx="143684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err="1" smtClean="0"/>
              <a:t>Kõigi</a:t>
            </a:r>
            <a:r>
              <a:rPr lang="en-US" b="1" dirty="0" smtClean="0"/>
              <a:t> 4 ESI </a:t>
            </a:r>
            <a:r>
              <a:rPr lang="en-US" b="1" dirty="0" err="1" smtClean="0"/>
              <a:t>fondi</a:t>
            </a:r>
            <a:r>
              <a:rPr lang="en-US" b="1" dirty="0" smtClean="0"/>
              <a:t> </a:t>
            </a:r>
            <a:r>
              <a:rPr lang="en-US" b="1" dirty="0" err="1" smtClean="0"/>
              <a:t>fookus-valdkonnad</a:t>
            </a:r>
            <a:endParaRPr lang="en-US" b="1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767220" y="1876274"/>
            <a:ext cx="2201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Partnerluslepe Euroopa Komisjoniga</a:t>
            </a:r>
            <a:endParaRPr lang="et-EE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80179" y="2769299"/>
            <a:ext cx="21595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CLLD Fond </a:t>
            </a:r>
          </a:p>
          <a:p>
            <a:pPr algn="ctr"/>
            <a:r>
              <a:rPr lang="en-US" sz="1600" dirty="0" smtClean="0"/>
              <a:t>15% </a:t>
            </a:r>
            <a:r>
              <a:rPr lang="en-US" sz="1600" dirty="0" err="1" smtClean="0"/>
              <a:t>kõigi</a:t>
            </a:r>
            <a:r>
              <a:rPr lang="en-US" sz="1600" dirty="0" smtClean="0"/>
              <a:t> 4</a:t>
            </a:r>
          </a:p>
          <a:p>
            <a:pPr algn="ctr"/>
            <a:r>
              <a:rPr lang="en-US" sz="1600" dirty="0" smtClean="0"/>
              <a:t>ESI </a:t>
            </a:r>
            <a:r>
              <a:rPr lang="en-US" sz="1600" dirty="0" err="1" smtClean="0"/>
              <a:t>fondi</a:t>
            </a:r>
            <a:r>
              <a:rPr lang="en-US" sz="1600" dirty="0" smtClean="0"/>
              <a:t> </a:t>
            </a:r>
            <a:r>
              <a:rPr lang="en-US" sz="1600" dirty="0" err="1" smtClean="0"/>
              <a:t>eelarvest</a:t>
            </a:r>
            <a:endParaRPr lang="et-EE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763469" y="3792372"/>
            <a:ext cx="2159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Tegevuskava</a:t>
            </a:r>
            <a:endParaRPr lang="et-EE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80179" y="4729178"/>
            <a:ext cx="2159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MAAPIIRKONNAD</a:t>
            </a:r>
          </a:p>
          <a:p>
            <a:pPr algn="ctr"/>
            <a:r>
              <a:rPr lang="et-EE" b="1" dirty="0" smtClean="0"/>
              <a:t>LINNAD</a:t>
            </a:r>
          </a:p>
          <a:p>
            <a:pPr algn="ctr"/>
            <a:r>
              <a:rPr lang="et-EE" b="1" dirty="0" smtClean="0"/>
              <a:t>RANNIKUALAD</a:t>
            </a:r>
            <a:endParaRPr lang="et-EE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669295" y="2936414"/>
            <a:ext cx="221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Kohalikud</a:t>
            </a:r>
            <a:r>
              <a:rPr lang="en-US" b="1" dirty="0" smtClean="0"/>
              <a:t> </a:t>
            </a:r>
            <a:r>
              <a:rPr lang="en-US" b="1" dirty="0" err="1" smtClean="0"/>
              <a:t>arengustrateegiad</a:t>
            </a:r>
            <a:endParaRPr lang="et-EE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9669295" y="4186852"/>
            <a:ext cx="221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Kohalikud</a:t>
            </a:r>
            <a:r>
              <a:rPr lang="en-US" b="1" dirty="0" smtClean="0"/>
              <a:t> </a:t>
            </a:r>
            <a:r>
              <a:rPr lang="en-US" b="1" dirty="0" err="1" smtClean="0"/>
              <a:t>tegevusgrupid</a:t>
            </a:r>
            <a:r>
              <a:rPr lang="en-US" b="1" dirty="0" smtClean="0"/>
              <a:t> </a:t>
            </a:r>
            <a:r>
              <a:rPr lang="en-US" b="1" dirty="0" err="1" smtClean="0"/>
              <a:t>kujundavad</a:t>
            </a:r>
            <a:r>
              <a:rPr lang="en-US" b="1" dirty="0" smtClean="0"/>
              <a:t> </a:t>
            </a:r>
            <a:r>
              <a:rPr lang="en-US" b="1" dirty="0" err="1" smtClean="0"/>
              <a:t>meetmed</a:t>
            </a:r>
            <a:endParaRPr lang="et-EE" b="1" dirty="0"/>
          </a:p>
        </p:txBody>
      </p:sp>
      <p:pic>
        <p:nvPicPr>
          <p:cNvPr id="20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22" name="Pealkiri 1"/>
          <p:cNvSpPr txBox="1">
            <a:spLocks/>
          </p:cNvSpPr>
          <p:nvPr/>
        </p:nvSpPr>
        <p:spPr>
          <a:xfrm>
            <a:off x="1970346" y="-277387"/>
            <a:ext cx="9677923" cy="1226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t-E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>Kogukonna juhitud kohalik areng (CLLD) rakendusmudel 2021-2027 (EESC</a:t>
            </a:r>
            <a:r>
              <a:rPr kumimoji="0" lang="et-EE" sz="3200" b="1" i="0" u="none" strike="noStrike" kern="1200" cap="none" spc="0" normalizeH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> poolt välja töötatud)</a:t>
            </a:r>
            <a:r>
              <a:rPr kumimoji="0" lang="et-E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/>
            </a:r>
            <a:br>
              <a:rPr kumimoji="0" lang="et-E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</a:br>
            <a:r>
              <a:rPr kumimoji="0" lang="et-E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/>
            </a:r>
            <a:br>
              <a:rPr kumimoji="0" lang="et-EE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</a:b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/>
            </a:r>
            <a:b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</a:b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  <a:t/>
            </a:r>
            <a:b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Narrow" pitchFamily="4" charset="0"/>
                <a:ea typeface="+mj-ea"/>
                <a:cs typeface="+mj-cs"/>
              </a:rPr>
            </a:br>
            <a: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t-E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t-EE" sz="32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24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710117" y="374336"/>
            <a:ext cx="10972800" cy="787400"/>
          </a:xfrm>
        </p:spPr>
        <p:txBody>
          <a:bodyPr>
            <a:normAutofit/>
          </a:bodyPr>
          <a:lstStyle/>
          <a:p>
            <a:pPr algn="l"/>
            <a:r>
              <a:rPr lang="hr-HR" b="1" dirty="0" smtClean="0">
                <a:solidFill>
                  <a:srgbClr val="000090"/>
                </a:solidFill>
                <a:latin typeface="Arial Narrow"/>
                <a:cs typeface="Arial Narrow"/>
              </a:rPr>
              <a:t>Rootsi rakendusmudel</a:t>
            </a:r>
            <a:endParaRPr lang="en-GB" b="1" dirty="0">
              <a:solidFill>
                <a:srgbClr val="000090"/>
              </a:solidFill>
              <a:latin typeface="Arial Narrow"/>
              <a:cs typeface="Arial Narrow"/>
            </a:endParaRPr>
          </a:p>
        </p:txBody>
      </p:sp>
      <p:grpSp>
        <p:nvGrpSpPr>
          <p:cNvPr id="2" name="Grupp 5"/>
          <p:cNvGrpSpPr>
            <a:grpSpLocks/>
          </p:cNvGrpSpPr>
          <p:nvPr/>
        </p:nvGrpSpPr>
        <p:grpSpPr bwMode="auto">
          <a:xfrm>
            <a:off x="1541603" y="1621020"/>
            <a:ext cx="10138655" cy="5236980"/>
            <a:chOff x="900113" y="620713"/>
            <a:chExt cx="7488237" cy="5597523"/>
          </a:xfrm>
        </p:grpSpPr>
        <p:sp>
          <p:nvSpPr>
            <p:cNvPr id="21" name="Rektangel 6"/>
            <p:cNvSpPr/>
            <p:nvPr/>
          </p:nvSpPr>
          <p:spPr>
            <a:xfrm>
              <a:off x="900113" y="620713"/>
              <a:ext cx="7488237" cy="648763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sv-SE" sz="2800" b="1" dirty="0" err="1" smtClean="0">
                  <a:solidFill>
                    <a:schemeClr val="bg2"/>
                  </a:solidFill>
                </a:rPr>
                <a:t>Euroopa</a:t>
              </a:r>
              <a:r>
                <a:rPr lang="sv-SE" sz="2800" b="1" dirty="0" smtClean="0">
                  <a:solidFill>
                    <a:schemeClr val="bg2"/>
                  </a:solidFill>
                </a:rPr>
                <a:t> </a:t>
              </a:r>
              <a:r>
                <a:rPr lang="sv-SE" sz="2800" b="1" dirty="0" err="1" smtClean="0">
                  <a:solidFill>
                    <a:schemeClr val="bg2"/>
                  </a:solidFill>
                </a:rPr>
                <a:t>Liidu</a:t>
              </a:r>
              <a:r>
                <a:rPr lang="sv-SE" sz="2800" b="1" dirty="0" smtClean="0">
                  <a:solidFill>
                    <a:schemeClr val="bg2"/>
                  </a:solidFill>
                </a:rPr>
                <a:t> </a:t>
              </a:r>
              <a:r>
                <a:rPr lang="sv-SE" sz="2800" b="1" dirty="0" err="1" smtClean="0">
                  <a:solidFill>
                    <a:schemeClr val="bg2"/>
                  </a:solidFill>
                </a:rPr>
                <a:t>Struktuurifondid</a:t>
              </a:r>
              <a:endParaRPr lang="sv-SE" sz="2800" b="1" dirty="0">
                <a:solidFill>
                  <a:schemeClr val="bg2"/>
                </a:solidFill>
              </a:endParaRPr>
            </a:p>
          </p:txBody>
        </p:sp>
        <p:sp>
          <p:nvSpPr>
            <p:cNvPr id="22" name="Rektangel 7"/>
            <p:cNvSpPr/>
            <p:nvPr/>
          </p:nvSpPr>
          <p:spPr>
            <a:xfrm>
              <a:off x="900113" y="1845170"/>
              <a:ext cx="1511971" cy="1729299"/>
            </a:xfrm>
            <a:prstGeom prst="rect">
              <a:avLst/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914400" eaLnBrk="1" hangingPunct="1"/>
              <a:r>
                <a:rPr lang="sv-SE" dirty="0">
                  <a:solidFill>
                    <a:srgbClr val="FFFFFF"/>
                  </a:solidFill>
                </a:rPr>
                <a:t/>
              </a:r>
              <a:br>
                <a:rPr lang="sv-SE" dirty="0">
                  <a:solidFill>
                    <a:srgbClr val="FFFFFF"/>
                  </a:solidFill>
                </a:rPr>
              </a:br>
              <a:r>
                <a:rPr lang="sv-SE" sz="2000" b="1" dirty="0" smtClean="0">
                  <a:solidFill>
                    <a:srgbClr val="000000"/>
                  </a:solidFill>
                </a:rPr>
                <a:t>ERDF</a:t>
              </a:r>
            </a:p>
            <a:p>
              <a:pPr algn="ctr" defTabSz="914400" eaLnBrk="1" hangingPunct="1"/>
              <a:r>
                <a:rPr lang="sv-SE" sz="2000" b="1" dirty="0" err="1" smtClean="0">
                  <a:solidFill>
                    <a:srgbClr val="000000"/>
                  </a:solidFill>
                </a:rPr>
                <a:t>Regionaal-arengufond</a:t>
              </a:r>
              <a:r>
                <a:rPr lang="sv-SE" sz="1400" dirty="0" smtClean="0">
                  <a:solidFill>
                    <a:schemeClr val="tx2"/>
                  </a:solidFill>
                </a:rPr>
                <a:t/>
              </a:r>
              <a:br>
                <a:rPr lang="sv-SE" sz="1400" dirty="0" smtClean="0">
                  <a:solidFill>
                    <a:schemeClr val="tx2"/>
                  </a:solidFill>
                </a:rPr>
              </a:br>
              <a:endParaRPr lang="sv-SE" sz="1400" dirty="0">
                <a:solidFill>
                  <a:schemeClr val="tx2"/>
                </a:solidFill>
              </a:endParaRPr>
            </a:p>
          </p:txBody>
        </p:sp>
        <p:sp>
          <p:nvSpPr>
            <p:cNvPr id="23" name="Rektangel 8"/>
            <p:cNvSpPr/>
            <p:nvPr/>
          </p:nvSpPr>
          <p:spPr>
            <a:xfrm>
              <a:off x="4859091" y="1858456"/>
              <a:ext cx="1513961" cy="17160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914400" eaLnBrk="1" hangingPunct="1"/>
              <a:endParaRPr lang="sv-SE" dirty="0">
                <a:solidFill>
                  <a:schemeClr val="bg2"/>
                </a:solidFill>
              </a:endParaRPr>
            </a:p>
            <a:p>
              <a:pPr algn="ctr" defTabSz="914400" eaLnBrk="1" hangingPunct="1"/>
              <a:r>
                <a:rPr lang="sv-SE" sz="2000" b="1" dirty="0" smtClean="0">
                  <a:solidFill>
                    <a:srgbClr val="000000"/>
                  </a:solidFill>
                </a:rPr>
                <a:t>EMFF - </a:t>
              </a:r>
              <a:r>
                <a:rPr lang="sv-SE" sz="2000" b="1" dirty="0" err="1" smtClean="0">
                  <a:solidFill>
                    <a:srgbClr val="000000"/>
                  </a:solidFill>
                </a:rPr>
                <a:t>Kalandusfond</a:t>
              </a:r>
              <a:endParaRPr lang="sv-SE" sz="2000" b="1" dirty="0" smtClean="0">
                <a:solidFill>
                  <a:srgbClr val="000000"/>
                </a:solidFill>
              </a:endParaRPr>
            </a:p>
            <a:p>
              <a:pPr algn="ctr" defTabSz="914400" eaLnBrk="1" hangingPunct="1"/>
              <a:r>
                <a:rPr lang="sv-SE" dirty="0" smtClean="0">
                  <a:solidFill>
                    <a:schemeClr val="tx2"/>
                  </a:solidFill>
                </a:rPr>
                <a:t>	</a:t>
              </a:r>
              <a:endParaRPr lang="sv-SE" dirty="0">
                <a:solidFill>
                  <a:schemeClr val="tx2"/>
                </a:solidFill>
              </a:endParaRPr>
            </a:p>
          </p:txBody>
        </p:sp>
        <p:sp>
          <p:nvSpPr>
            <p:cNvPr id="24" name="Rektangel 9"/>
            <p:cNvSpPr/>
            <p:nvPr/>
          </p:nvSpPr>
          <p:spPr>
            <a:xfrm>
              <a:off x="2941274" y="1845170"/>
              <a:ext cx="1511971" cy="1729299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914400" eaLnBrk="1" hangingPunct="1"/>
              <a:endParaRPr lang="sv-SE" dirty="0">
                <a:solidFill>
                  <a:srgbClr val="FFFFFF"/>
                </a:solidFill>
              </a:endParaRPr>
            </a:p>
            <a:p>
              <a:pPr algn="ctr" defTabSz="914400" eaLnBrk="1" hangingPunct="1"/>
              <a:r>
                <a:rPr lang="sv-SE" sz="2000" b="1" dirty="0" smtClean="0">
                  <a:solidFill>
                    <a:srgbClr val="000000"/>
                  </a:solidFill>
                </a:rPr>
                <a:t>ESF - </a:t>
              </a:r>
              <a:r>
                <a:rPr lang="sv-SE" sz="2000" b="1" dirty="0" err="1" smtClean="0">
                  <a:solidFill>
                    <a:srgbClr val="000000"/>
                  </a:solidFill>
                </a:rPr>
                <a:t>Sotsiaalfond</a:t>
              </a:r>
              <a:r>
                <a:rPr lang="sv-SE" sz="1400" dirty="0" smtClean="0">
                  <a:solidFill>
                    <a:schemeClr val="tx2"/>
                  </a:solidFill>
                </a:rPr>
                <a:t/>
              </a:r>
              <a:br>
                <a:rPr lang="sv-SE" sz="1400" dirty="0" smtClean="0">
                  <a:solidFill>
                    <a:schemeClr val="tx2"/>
                  </a:solidFill>
                </a:rPr>
              </a:br>
              <a:endParaRPr lang="sv-SE" sz="1400" dirty="0">
                <a:solidFill>
                  <a:schemeClr val="tx2"/>
                </a:solidFill>
              </a:endParaRPr>
            </a:p>
          </p:txBody>
        </p:sp>
        <p:sp>
          <p:nvSpPr>
            <p:cNvPr id="25" name="Rektangel 10"/>
            <p:cNvSpPr/>
            <p:nvPr/>
          </p:nvSpPr>
          <p:spPr>
            <a:xfrm>
              <a:off x="6876379" y="1858456"/>
              <a:ext cx="1511971" cy="172708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914400" eaLnBrk="1" hangingPunct="1"/>
              <a:endParaRPr lang="sv-SE" dirty="0" smtClean="0">
                <a:solidFill>
                  <a:srgbClr val="FFFFFF"/>
                </a:solidFill>
              </a:endParaRPr>
            </a:p>
            <a:p>
              <a:pPr algn="ctr" defTabSz="914400" eaLnBrk="1" hangingPunct="1"/>
              <a:r>
                <a:rPr lang="sv-SE" sz="2000" b="1" dirty="0" smtClean="0">
                  <a:solidFill>
                    <a:srgbClr val="000000"/>
                  </a:solidFill>
                </a:rPr>
                <a:t>EARDF – </a:t>
              </a:r>
              <a:r>
                <a:rPr lang="sv-SE" sz="2000" b="1" dirty="0" err="1" smtClean="0">
                  <a:solidFill>
                    <a:srgbClr val="000000"/>
                  </a:solidFill>
                </a:rPr>
                <a:t>Põllumajandus-fond</a:t>
              </a:r>
              <a:endParaRPr lang="sv-SE" sz="2000" b="1" dirty="0" smtClean="0">
                <a:solidFill>
                  <a:srgbClr val="000000"/>
                </a:solidFill>
              </a:endParaRPr>
            </a:p>
            <a:p>
              <a:pPr algn="ctr" defTabSz="914400" eaLnBrk="1" hangingPunct="1"/>
              <a:endParaRPr lang="sv-SE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Ellips 11"/>
            <p:cNvSpPr/>
            <p:nvPr/>
          </p:nvSpPr>
          <p:spPr>
            <a:xfrm>
              <a:off x="2412084" y="4659432"/>
              <a:ext cx="4464294" cy="155880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sv-SE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7" name="Rak pil 12"/>
            <p:cNvCxnSpPr/>
            <p:nvPr/>
          </p:nvCxnSpPr>
          <p:spPr>
            <a:xfrm>
              <a:off x="1548669" y="1269476"/>
              <a:ext cx="0" cy="5756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pil 13"/>
            <p:cNvCxnSpPr/>
            <p:nvPr/>
          </p:nvCxnSpPr>
          <p:spPr>
            <a:xfrm>
              <a:off x="7646291" y="1269476"/>
              <a:ext cx="0" cy="5756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pil 14"/>
            <p:cNvCxnSpPr/>
            <p:nvPr/>
          </p:nvCxnSpPr>
          <p:spPr>
            <a:xfrm>
              <a:off x="5617066" y="1269476"/>
              <a:ext cx="0" cy="5756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pil 15"/>
            <p:cNvCxnSpPr/>
            <p:nvPr/>
          </p:nvCxnSpPr>
          <p:spPr>
            <a:xfrm>
              <a:off x="3669408" y="1269476"/>
              <a:ext cx="0" cy="575695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Höger 16"/>
            <p:cNvSpPr/>
            <p:nvPr/>
          </p:nvSpPr>
          <p:spPr>
            <a:xfrm rot="2265298">
              <a:off x="1365641" y="3731677"/>
              <a:ext cx="1575633" cy="1368382"/>
            </a:xfrm>
            <a:prstGeom prst="rightArrow">
              <a:avLst>
                <a:gd name="adj1" fmla="val 50000"/>
                <a:gd name="adj2" fmla="val 47695"/>
              </a:avLst>
            </a:prstGeom>
            <a:solidFill>
              <a:srgbClr val="FF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sv-SE"/>
            </a:p>
          </p:txBody>
        </p:sp>
        <p:sp>
          <p:nvSpPr>
            <p:cNvPr id="32" name="Höger 17"/>
            <p:cNvSpPr/>
            <p:nvPr/>
          </p:nvSpPr>
          <p:spPr>
            <a:xfrm rot="3852934">
              <a:off x="3359821" y="3542075"/>
              <a:ext cx="1062821" cy="1366743"/>
            </a:xfrm>
            <a:prstGeom prst="rightArrow">
              <a:avLst>
                <a:gd name="adj1" fmla="val 50000"/>
                <a:gd name="adj2" fmla="val 47695"/>
              </a:avLst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sv-SE"/>
            </a:p>
          </p:txBody>
        </p:sp>
        <p:sp>
          <p:nvSpPr>
            <p:cNvPr id="33" name="Höger 18"/>
            <p:cNvSpPr/>
            <p:nvPr/>
          </p:nvSpPr>
          <p:spPr>
            <a:xfrm rot="7068013">
              <a:off x="5035037" y="3537760"/>
              <a:ext cx="1060607" cy="1368732"/>
            </a:xfrm>
            <a:prstGeom prst="rightArrow">
              <a:avLst>
                <a:gd name="adj1" fmla="val 50000"/>
                <a:gd name="adj2" fmla="val 47695"/>
              </a:avLst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sv-SE"/>
            </a:p>
          </p:txBody>
        </p:sp>
        <p:sp>
          <p:nvSpPr>
            <p:cNvPr id="34" name="Höger 19"/>
            <p:cNvSpPr/>
            <p:nvPr/>
          </p:nvSpPr>
          <p:spPr>
            <a:xfrm rot="8325734">
              <a:off x="6554090" y="3742749"/>
              <a:ext cx="1575633" cy="1368382"/>
            </a:xfrm>
            <a:prstGeom prst="rightArrow">
              <a:avLst>
                <a:gd name="adj1" fmla="val 50000"/>
                <a:gd name="adj2" fmla="val 47695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sv-SE"/>
            </a:p>
          </p:txBody>
        </p:sp>
      </p:grpSp>
      <p:sp>
        <p:nvSpPr>
          <p:cNvPr id="27652" name="Rektangel 2"/>
          <p:cNvSpPr>
            <a:spLocks noChangeArrowheads="1"/>
          </p:cNvSpPr>
          <p:nvPr/>
        </p:nvSpPr>
        <p:spPr bwMode="auto">
          <a:xfrm>
            <a:off x="4524332" y="5728110"/>
            <a:ext cx="39454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1450" indent="-171450" defTabSz="914400" eaLnBrk="1" hangingPunct="1">
              <a:buFont typeface="Arial" pitchFamily="-107" charset="0"/>
              <a:buChar char="•"/>
            </a:pPr>
            <a:r>
              <a:rPr lang="sv-SE" sz="2400" dirty="0" smtClean="0">
                <a:latin typeface="Arial Narrow"/>
                <a:cs typeface="Arial Narrow"/>
              </a:rPr>
              <a:t>CLLD </a:t>
            </a:r>
            <a:r>
              <a:rPr lang="sv-SE" sz="2400" dirty="0" err="1" smtClean="0">
                <a:latin typeface="Arial Narrow"/>
                <a:cs typeface="Arial Narrow"/>
              </a:rPr>
              <a:t>üksus</a:t>
            </a:r>
            <a:r>
              <a:rPr lang="sv-SE" sz="2400" dirty="0" smtClean="0">
                <a:latin typeface="Arial Narrow"/>
                <a:cs typeface="Arial Narrow"/>
              </a:rPr>
              <a:t> </a:t>
            </a:r>
            <a:r>
              <a:rPr lang="sv-SE" sz="2400" dirty="0">
                <a:latin typeface="Arial Narrow"/>
                <a:cs typeface="Arial Narrow"/>
              </a:rPr>
              <a:t>10-15</a:t>
            </a:r>
            <a:r>
              <a:rPr lang="sv-SE" sz="2400" dirty="0" smtClean="0">
                <a:latin typeface="Arial Narrow"/>
                <a:cs typeface="Arial Narrow"/>
              </a:rPr>
              <a:t> </a:t>
            </a:r>
            <a:r>
              <a:rPr lang="sv-SE" sz="2400" dirty="0" err="1" smtClean="0">
                <a:latin typeface="Arial Narrow"/>
                <a:cs typeface="Arial Narrow"/>
              </a:rPr>
              <a:t>töötajaga</a:t>
            </a:r>
            <a:endParaRPr lang="sv-SE" sz="2400" dirty="0" smtClean="0">
              <a:latin typeface="Arial Narrow"/>
              <a:cs typeface="Arial Narrow"/>
            </a:endParaRPr>
          </a:p>
          <a:p>
            <a:pPr marL="171450" indent="-171450" defTabSz="914400" eaLnBrk="1" hangingPunct="1">
              <a:buFont typeface="Arial" pitchFamily="-107" charset="0"/>
              <a:buChar char="•"/>
            </a:pPr>
            <a:r>
              <a:rPr lang="sv-SE" sz="2400" dirty="0" err="1" smtClean="0">
                <a:latin typeface="Arial Narrow"/>
                <a:cs typeface="Arial Narrow"/>
              </a:rPr>
              <a:t>Makseagentuur</a:t>
            </a:r>
            <a:endParaRPr lang="sv-SE" sz="2400" dirty="0">
              <a:latin typeface="Arial Narrow"/>
              <a:cs typeface="Arial Narrow"/>
            </a:endParaRPr>
          </a:p>
        </p:txBody>
      </p:sp>
      <p:pic>
        <p:nvPicPr>
          <p:cNvPr id="35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4692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álný bublinový popisek 4"/>
          <p:cNvSpPr/>
          <p:nvPr/>
        </p:nvSpPr>
        <p:spPr>
          <a:xfrm>
            <a:off x="719667" y="2820989"/>
            <a:ext cx="3765551" cy="1584325"/>
          </a:xfrm>
          <a:prstGeom prst="wedgeEllipseCallout">
            <a:avLst>
              <a:gd name="adj1" fmla="val -33338"/>
              <a:gd name="adj2" fmla="val 8391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sz="2400" i="1" dirty="0">
                <a:solidFill>
                  <a:schemeClr val="tx1"/>
                </a:solidFill>
              </a:rPr>
              <a:t>If you want to go fast,</a:t>
            </a:r>
          </a:p>
          <a:p>
            <a:pPr algn="ctr">
              <a:defRPr/>
            </a:pPr>
            <a:r>
              <a:rPr lang="cs-CZ" sz="2400" i="1" dirty="0">
                <a:solidFill>
                  <a:schemeClr val="tx1"/>
                </a:solidFill>
              </a:rPr>
              <a:t> go alone….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endParaRPr lang="cs-CZ" sz="2400" i="1" dirty="0">
              <a:solidFill>
                <a:schemeClr val="tx1"/>
              </a:solidFill>
            </a:endParaRPr>
          </a:p>
        </p:txBody>
      </p:sp>
      <p:sp>
        <p:nvSpPr>
          <p:cNvPr id="8" name="Oválný bublinový popisek 7"/>
          <p:cNvSpPr/>
          <p:nvPr/>
        </p:nvSpPr>
        <p:spPr>
          <a:xfrm flipH="1">
            <a:off x="5941485" y="3068638"/>
            <a:ext cx="5683249" cy="1333500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sz="2400" i="1">
                <a:solidFill>
                  <a:schemeClr val="tx1"/>
                </a:solidFill>
              </a:rPr>
              <a:t>If you want to go far, go together…</a:t>
            </a:r>
          </a:p>
        </p:txBody>
      </p:sp>
      <p:sp>
        <p:nvSpPr>
          <p:cNvPr id="6" name="Oválný bublinový popisek 5"/>
          <p:cNvSpPr/>
          <p:nvPr/>
        </p:nvSpPr>
        <p:spPr>
          <a:xfrm>
            <a:off x="93133" y="981075"/>
            <a:ext cx="3937000" cy="1487488"/>
          </a:xfrm>
          <a:prstGeom prst="wedgeEllipseCallout">
            <a:avLst>
              <a:gd name="adj1" fmla="val -33338"/>
              <a:gd name="adj2" fmla="val 8391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i-FI" sz="2400" i="1" dirty="0" err="1">
                <a:solidFill>
                  <a:schemeClr val="tx1"/>
                </a:solidFill>
              </a:rPr>
              <a:t>Kui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r>
              <a:rPr lang="fi-FI" sz="2400" i="1" dirty="0" err="1">
                <a:solidFill>
                  <a:schemeClr val="tx1"/>
                </a:solidFill>
              </a:rPr>
              <a:t>sa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r>
              <a:rPr lang="fi-FI" sz="2400" i="1" dirty="0" err="1">
                <a:solidFill>
                  <a:schemeClr val="tx1"/>
                </a:solidFill>
              </a:rPr>
              <a:t>tahad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r>
              <a:rPr lang="fi-FI" sz="2400" i="1" dirty="0" err="1">
                <a:solidFill>
                  <a:schemeClr val="tx1"/>
                </a:solidFill>
              </a:rPr>
              <a:t>minna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r>
              <a:rPr lang="fi-FI" sz="2400" i="1" dirty="0" err="1">
                <a:solidFill>
                  <a:schemeClr val="tx1"/>
                </a:solidFill>
              </a:rPr>
              <a:t>kiiresti</a:t>
            </a:r>
            <a:r>
              <a:rPr lang="fi-FI" sz="2400" i="1" dirty="0">
                <a:solidFill>
                  <a:schemeClr val="tx1"/>
                </a:solidFill>
              </a:rPr>
              <a:t>, </a:t>
            </a:r>
            <a:r>
              <a:rPr lang="fi-FI" sz="2400" i="1" dirty="0" err="1">
                <a:solidFill>
                  <a:schemeClr val="tx1"/>
                </a:solidFill>
              </a:rPr>
              <a:t>mine</a:t>
            </a:r>
            <a:r>
              <a:rPr lang="fi-FI" sz="2400" i="1" dirty="0">
                <a:solidFill>
                  <a:schemeClr val="tx1"/>
                </a:solidFill>
              </a:rPr>
              <a:t> </a:t>
            </a:r>
            <a:r>
              <a:rPr lang="fi-FI" sz="2400" i="1" dirty="0" err="1" smtClean="0">
                <a:solidFill>
                  <a:schemeClr val="tx1"/>
                </a:solidFill>
              </a:rPr>
              <a:t>üksi</a:t>
            </a:r>
            <a:r>
              <a:rPr lang="fi-FI" sz="2400" i="1" dirty="0">
                <a:solidFill>
                  <a:schemeClr val="tx1"/>
                </a:solidFill>
              </a:rPr>
              <a:t>.</a:t>
            </a:r>
            <a:endParaRPr lang="cs-CZ" sz="2400" i="1" dirty="0">
              <a:solidFill>
                <a:schemeClr val="tx1"/>
              </a:solidFill>
            </a:endParaRPr>
          </a:p>
        </p:txBody>
      </p:sp>
      <p:sp>
        <p:nvSpPr>
          <p:cNvPr id="9" name="Oválný bublinový popisek 8"/>
          <p:cNvSpPr/>
          <p:nvPr/>
        </p:nvSpPr>
        <p:spPr>
          <a:xfrm flipH="1">
            <a:off x="5623985" y="1500189"/>
            <a:ext cx="6047316" cy="1258887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i-FI" sz="2400" i="1">
                <a:solidFill>
                  <a:schemeClr val="tx1"/>
                </a:solidFill>
              </a:rPr>
              <a:t>Kui soovid minna kaugele, siis mingem koos</a:t>
            </a:r>
            <a:r>
              <a:rPr lang="cs-CZ" sz="2400" i="1">
                <a:solidFill>
                  <a:schemeClr val="tx1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70346" y="-277387"/>
            <a:ext cx="9677923" cy="1226337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Kuidas ühiselt edasi?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762000" y="1206020"/>
            <a:ext cx="99666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0000FF"/>
                </a:solidFill>
                <a:latin typeface="Arial Narrow" pitchFamily="4" charset="0"/>
              </a:rPr>
              <a:t>Arutelu</a:t>
            </a:r>
            <a:endParaRPr lang="et-EE" sz="3200" dirty="0">
              <a:solidFill>
                <a:srgbClr val="0000FF"/>
              </a:solidFill>
              <a:latin typeface="Arial Narrow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2800" dirty="0" smtClean="0"/>
              <a:t/>
            </a:r>
            <a:br>
              <a:rPr lang="et-EE" sz="2800" dirty="0" smtClean="0"/>
            </a:br>
            <a:r>
              <a:rPr lang="et-EE" sz="2800" dirty="0" smtClean="0"/>
              <a:t/>
            </a:r>
            <a:br>
              <a:rPr lang="et-EE" sz="2800" dirty="0" smtClean="0"/>
            </a:br>
            <a:endParaRPr lang="et-EE" sz="2800" dirty="0"/>
          </a:p>
        </p:txBody>
      </p:sp>
      <p:sp>
        <p:nvSpPr>
          <p:cNvPr id="3" name="Alapealkiri 2"/>
          <p:cNvSpPr>
            <a:spLocks noGrp="1"/>
          </p:cNvSpPr>
          <p:nvPr>
            <p:ph idx="1"/>
          </p:nvPr>
        </p:nvSpPr>
        <p:spPr>
          <a:xfrm>
            <a:off x="567603" y="609601"/>
            <a:ext cx="8706399" cy="592040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t-EE" sz="2000" dirty="0" smtClean="0"/>
          </a:p>
          <a:p>
            <a:pPr marL="0" indent="0" algn="ctr">
              <a:lnSpc>
                <a:spcPct val="150000"/>
              </a:lnSpc>
              <a:buNone/>
            </a:pPr>
            <a:endParaRPr lang="et-EE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t-EE" dirty="0" smtClean="0"/>
              <a:t>                                         </a:t>
            </a:r>
          </a:p>
          <a:p>
            <a:pPr marL="0" indent="0">
              <a:buNone/>
            </a:pPr>
            <a:r>
              <a:rPr lang="et-EE" sz="2400" b="1" dirty="0"/>
              <a:t> </a:t>
            </a:r>
            <a:r>
              <a:rPr lang="et-EE" sz="2400" b="1" dirty="0" smtClean="0"/>
              <a:t>                                           </a:t>
            </a:r>
          </a:p>
          <a:p>
            <a:pPr marL="0" indent="0">
              <a:buNone/>
            </a:pPr>
            <a:r>
              <a:rPr lang="et-EE" sz="2400" b="1" dirty="0"/>
              <a:t> </a:t>
            </a:r>
            <a:r>
              <a:rPr lang="et-EE" sz="2400" b="1" dirty="0" smtClean="0"/>
              <a:t>                             </a:t>
            </a:r>
          </a:p>
          <a:p>
            <a:pPr marL="0" indent="0">
              <a:buNone/>
            </a:pPr>
            <a:endParaRPr lang="et-EE" sz="2400" b="1" dirty="0" smtClean="0"/>
          </a:p>
          <a:p>
            <a:pPr marL="0" indent="0">
              <a:buNone/>
            </a:pPr>
            <a:r>
              <a:rPr lang="et-EE" sz="2400" b="1" dirty="0"/>
              <a:t> </a:t>
            </a:r>
            <a:r>
              <a:rPr lang="et-EE" sz="2400" b="1" dirty="0" smtClean="0"/>
              <a:t>                               </a:t>
            </a:r>
            <a:r>
              <a:rPr lang="et-EE" sz="3600" dirty="0" smtClean="0">
                <a:solidFill>
                  <a:srgbClr val="000090"/>
                </a:solidFill>
              </a:rPr>
              <a:t>TÄNAME!</a:t>
            </a:r>
          </a:p>
          <a:p>
            <a:pPr marL="0" lvl="0" indent="0" algn="ctr">
              <a:buClr>
                <a:srgbClr val="E78712"/>
              </a:buClr>
              <a:buNone/>
            </a:pPr>
            <a:endParaRPr lang="et-EE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 algn="ctr">
              <a:buClr>
                <a:srgbClr val="E78712"/>
              </a:buClr>
              <a:buNone/>
            </a:pPr>
            <a:r>
              <a:rPr lang="et-EE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t-EE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t-EE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/>
            </a:r>
            <a:br>
              <a:rPr lang="et-EE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endParaRPr lang="et-EE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 algn="ctr">
              <a:buNone/>
            </a:pPr>
            <a:endParaRPr lang="et-EE" sz="4000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297" y="774890"/>
            <a:ext cx="3259758" cy="2311021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1353" y="5466154"/>
            <a:ext cx="923408" cy="83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00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403246" y="5393216"/>
            <a:ext cx="2261427" cy="923748"/>
          </a:xfrm>
          <a:prstGeom prst="rect">
            <a:avLst/>
          </a:prstGeom>
        </p:spPr>
      </p:pic>
      <p:pic>
        <p:nvPicPr>
          <p:cNvPr id="8" name="Picture 7" descr="image001-1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5912844" y="5530607"/>
            <a:ext cx="1840574" cy="60253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5991" y="5623055"/>
            <a:ext cx="1355651" cy="5936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83686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alkiri 1"/>
          <p:cNvSpPr>
            <a:spLocks noGrp="1"/>
          </p:cNvSpPr>
          <p:nvPr>
            <p:ph type="title"/>
          </p:nvPr>
        </p:nvSpPr>
        <p:spPr>
          <a:xfrm>
            <a:off x="2255975" y="0"/>
            <a:ext cx="8962679" cy="1211738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LEADER programmi rakendamise tulemused Euroopas 2007-2013 perioodil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4254" y="1370347"/>
            <a:ext cx="9391343" cy="5487652"/>
          </a:xfrm>
          <a:prstGeom prst="rect">
            <a:avLst/>
          </a:prstGeom>
        </p:spPr>
      </p:pic>
      <p:sp>
        <p:nvSpPr>
          <p:cNvPr id="4" name="object 262"/>
          <p:cNvSpPr txBox="1">
            <a:spLocks noChangeArrowheads="1"/>
          </p:cNvSpPr>
          <p:nvPr/>
        </p:nvSpPr>
        <p:spPr bwMode="auto">
          <a:xfrm>
            <a:off x="8113185" y="6669088"/>
            <a:ext cx="420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2700">
              <a:lnSpc>
                <a:spcPts val="1225"/>
              </a:lnSpc>
              <a:spcBef>
                <a:spcPts val="63"/>
              </a:spcBef>
            </a:pPr>
            <a:r>
              <a:rPr lang="en-US" sz="1600" i="1" baseline="2000" dirty="0">
                <a:solidFill>
                  <a:srgbClr val="001F5F"/>
                </a:solidFill>
                <a:latin typeface="Calibri" pitchFamily="4" charset="0"/>
              </a:rPr>
              <a:t>Source: DG AGRI 2014-2020 </a:t>
            </a:r>
            <a:r>
              <a:rPr lang="cs-CZ" sz="1600" i="1" baseline="2000" dirty="0">
                <a:solidFill>
                  <a:srgbClr val="001F5F"/>
                </a:solidFill>
                <a:latin typeface="Calibri" pitchFamily="4" charset="0"/>
              </a:rPr>
              <a:t>Provisional  budget data</a:t>
            </a:r>
            <a:endParaRPr lang="en-US" sz="1100" dirty="0">
              <a:solidFill>
                <a:srgbClr val="000000"/>
              </a:solidFill>
              <a:latin typeface="Calibri" pitchFamily="4" charset="0"/>
            </a:endParaRPr>
          </a:p>
        </p:txBody>
      </p:sp>
      <p:pic>
        <p:nvPicPr>
          <p:cNvPr id="6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56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999539" y="0"/>
            <a:ext cx="9313002" cy="1051146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Peamised valdkonnad, millesse </a:t>
            </a:r>
            <a:b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4800" b="1" dirty="0" smtClean="0">
                <a:solidFill>
                  <a:srgbClr val="000090"/>
                </a:solidFill>
                <a:latin typeface="Arial Narrow" pitchFamily="4" charset="0"/>
              </a:rPr>
              <a:t>LEADER Euroopas on panustanud</a:t>
            </a:r>
            <a: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8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sp>
        <p:nvSpPr>
          <p:cNvPr id="6" name="TextovéPole 3"/>
          <p:cNvSpPr txBox="1">
            <a:spLocks noChangeArrowheads="1"/>
          </p:cNvSpPr>
          <p:nvPr/>
        </p:nvSpPr>
        <p:spPr bwMode="auto">
          <a:xfrm>
            <a:off x="1157595" y="1924587"/>
            <a:ext cx="914776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>
                <a:solidFill>
                  <a:srgbClr val="222268"/>
                </a:solidFill>
                <a:latin typeface="Arial Narrow" pitchFamily="4" charset="0"/>
              </a:rPr>
              <a:t>1.</a:t>
            </a:r>
            <a:r>
              <a:rPr lang="en-US" sz="3200" dirty="0" smtClean="0">
                <a:solidFill>
                  <a:srgbClr val="222268"/>
                </a:solidFill>
                <a:latin typeface="Arial Narrow" pitchFamily="4" charset="0"/>
              </a:rPr>
              <a:t> </a:t>
            </a: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Tööhõive ja kohaliku majanduse mitmekesistamine;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2. Kohalike ressursside kasutamine, säästev energeetika ja kliimamuutused;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3. Sotsiaalne sidusus ja vaesuse vähendamine;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4. Kultuuripärand ja maastikuhooldus;</a:t>
            </a:r>
          </a:p>
          <a:p>
            <a:pPr>
              <a:spcAft>
                <a:spcPts val="1800"/>
              </a:spcAft>
            </a:pPr>
            <a:r>
              <a:rPr lang="et-EE" sz="3200" dirty="0" smtClean="0">
                <a:solidFill>
                  <a:srgbClr val="222268"/>
                </a:solidFill>
                <a:latin typeface="Arial Narrow" pitchFamily="4" charset="0"/>
              </a:rPr>
              <a:t>5. Põllumajandus, kohalik toit ja lühikesed tarneahelad.</a:t>
            </a:r>
            <a:endParaRPr lang="et-EE" sz="3200" dirty="0">
              <a:solidFill>
                <a:srgbClr val="222268"/>
              </a:solidFill>
              <a:latin typeface="Arial Narrow" pitchFamily="4" charset="0"/>
            </a:endParaRPr>
          </a:p>
        </p:txBody>
      </p:sp>
      <p:sp>
        <p:nvSpPr>
          <p:cNvPr id="5" name="object 262"/>
          <p:cNvSpPr txBox="1">
            <a:spLocks noChangeArrowheads="1"/>
          </p:cNvSpPr>
          <p:nvPr/>
        </p:nvSpPr>
        <p:spPr bwMode="auto">
          <a:xfrm>
            <a:off x="8113185" y="6669088"/>
            <a:ext cx="4203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12700">
              <a:lnSpc>
                <a:spcPts val="1225"/>
              </a:lnSpc>
              <a:spcBef>
                <a:spcPts val="63"/>
              </a:spcBef>
            </a:pPr>
            <a:r>
              <a:rPr lang="en-US" sz="1600" i="1" baseline="2000" dirty="0">
                <a:solidFill>
                  <a:srgbClr val="001F5F"/>
                </a:solidFill>
                <a:latin typeface="Calibri" pitchFamily="4" charset="0"/>
              </a:rPr>
              <a:t>Source: DG AGRI 2014-2020 </a:t>
            </a:r>
            <a:r>
              <a:rPr lang="cs-CZ" sz="1600" i="1" baseline="2000" dirty="0">
                <a:solidFill>
                  <a:srgbClr val="001F5F"/>
                </a:solidFill>
                <a:latin typeface="Calibri" pitchFamily="4" charset="0"/>
              </a:rPr>
              <a:t>Provisional  budget data</a:t>
            </a:r>
            <a:endParaRPr lang="en-US" sz="1100" dirty="0">
              <a:solidFill>
                <a:srgbClr val="000000"/>
              </a:solidFill>
              <a:latin typeface="Calibri" pitchFamily="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665341" y="1988673"/>
            <a:ext cx="7459204" cy="1386929"/>
          </a:xfrm>
        </p:spPr>
        <p:txBody>
          <a:bodyPr>
            <a:normAutofit fontScale="90000"/>
          </a:bodyPr>
          <a:lstStyle/>
          <a:p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4000" b="1" dirty="0" smtClean="0">
                <a:solidFill>
                  <a:srgbClr val="000090"/>
                </a:solidFill>
                <a:latin typeface="Arial Narrow" pitchFamily="4" charset="0"/>
              </a:rPr>
              <a:t>LEADERi rakendamise tulemused Eestis 2007-2013 perioodil</a:t>
            </a:r>
            <a: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40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  <a:t/>
            </a:r>
            <a:br>
              <a:rPr lang="cs-CZ" sz="2400" b="1" dirty="0" smtClean="0">
                <a:solidFill>
                  <a:srgbClr val="000090"/>
                </a:solidFill>
                <a:latin typeface="Arial Narrow" pitchFamily="4" charset="0"/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r>
              <a:rPr lang="et-EE" sz="2400" dirty="0" smtClean="0">
                <a:solidFill>
                  <a:srgbClr val="000090"/>
                </a:solidFill>
              </a:rPr>
              <a:t/>
            </a:r>
            <a:br>
              <a:rPr lang="et-EE" sz="2400" dirty="0" smtClean="0">
                <a:solidFill>
                  <a:srgbClr val="000090"/>
                </a:solidFill>
              </a:rPr>
            </a:br>
            <a:endParaRPr lang="et-EE" sz="2400" dirty="0">
              <a:solidFill>
                <a:srgbClr val="000090"/>
              </a:solidFill>
            </a:endParaRP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619840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12192000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pic>
        <p:nvPicPr>
          <p:cNvPr id="7" name="Content Placeholder 6" descr="TG-2015-EST_IMAGE_MAP_KATS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8564" r="-28564"/>
          <a:stretch>
            <a:fillRect/>
          </a:stretch>
        </p:blipFill>
        <p:spPr>
          <a:xfrm>
            <a:off x="-2285804" y="322320"/>
            <a:ext cx="14477804" cy="653568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9" name="TextovéPole 2"/>
          <p:cNvSpPr txBox="1">
            <a:spLocks noChangeArrowheads="1"/>
          </p:cNvSpPr>
          <p:nvPr/>
        </p:nvSpPr>
        <p:spPr bwMode="auto">
          <a:xfrm>
            <a:off x="0" y="601615"/>
            <a:ext cx="11137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cs-CZ" sz="3600" b="1" dirty="0" smtClean="0">
                <a:solidFill>
                  <a:srgbClr val="000090"/>
                </a:solidFill>
                <a:latin typeface="Arial Narrow" pitchFamily="4" charset="0"/>
              </a:rPr>
              <a:t>LEADER tegevusgruppide liikmeskond</a:t>
            </a:r>
            <a:endParaRPr lang="cs-CZ" sz="3600" b="1" dirty="0">
              <a:solidFill>
                <a:srgbClr val="000090"/>
              </a:solidFill>
              <a:latin typeface="Arial Narrow" pitchFamily="4" charset="0"/>
            </a:endParaRPr>
          </a:p>
        </p:txBody>
      </p:sp>
      <p:pic>
        <p:nvPicPr>
          <p:cNvPr id="6" name="Pil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6" y="0"/>
            <a:ext cx="1449903" cy="1029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38487" y="1865167"/>
            <a:ext cx="8023999" cy="20453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hk">
  <a:themeElements>
    <a:clrScheme name="Tahk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Tahk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h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6295</TotalTime>
  <Words>2487</Words>
  <Application>Microsoft Macintosh PowerPoint</Application>
  <PresentationFormat>Custom</PresentationFormat>
  <Paragraphs>243</Paragraphs>
  <Slides>48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Tahk</vt:lpstr>
      <vt:lpstr>Kogukonna juhitud kohalik areng  Eestis ja Euroopas   </vt:lpstr>
      <vt:lpstr> LEADER programm   </vt:lpstr>
      <vt:lpstr>Slide 3</vt:lpstr>
      <vt:lpstr> LEADER meetodi põhielemendid    </vt:lpstr>
      <vt:lpstr> LEADER programmi rakendamise tulemused Euroopas 2007-2013 perioodil    </vt:lpstr>
      <vt:lpstr> Peamised valdkonnad, millesse  LEADER Euroopas on panustanud     </vt:lpstr>
      <vt:lpstr> LEADERi rakendamise tulemused Eestis 2007-2013 perioodil    </vt:lpstr>
      <vt:lpstr>Slide 8</vt:lpstr>
      <vt:lpstr>Slide 9</vt:lpstr>
      <vt:lpstr>Slide 10</vt:lpstr>
      <vt:lpstr>Programmperioodil 2007-2013 esitatud taotluste  kinnitamata jätmise põhjused </vt:lpstr>
      <vt:lpstr>LEADER tegevusgruppide projektide liigitus  aastatel 2007-2013</vt:lpstr>
      <vt:lpstr> Riigikontrolli auditi peamised tulemused    </vt:lpstr>
      <vt:lpstr> 2014-2020 eesmärgid Euroopas    </vt:lpstr>
      <vt:lpstr>2014-2020 eesmärgid Eestis</vt:lpstr>
      <vt:lpstr> Multifondide rakendamine    </vt:lpstr>
      <vt:lpstr> Multifondide rakendamine    </vt:lpstr>
      <vt:lpstr> Multifondide rakendamine    </vt:lpstr>
      <vt:lpstr> Multifondide rakendamine    </vt:lpstr>
      <vt:lpstr> Erinevate fondide lisaväärtus kohalike arengustrateegiate elluviimisel (ELARDi uuring)     </vt:lpstr>
      <vt:lpstr> Näiteid Euroopast    </vt:lpstr>
      <vt:lpstr> Näiteid Euroopast    </vt:lpstr>
      <vt:lpstr> Erinevate fondide eesmärkide täitmine kohalike arengustrateegiate elluviimisel Eestis (LEADER Liidu uuring)     </vt:lpstr>
      <vt:lpstr> Näiteid Eestist – Sotsiaalfondi teemad    </vt:lpstr>
      <vt:lpstr> Näiteid Eestist – Sotsiaalfondi teemad    </vt:lpstr>
      <vt:lpstr> Näiteid Eestist – Sotsiaalfondi teemad    </vt:lpstr>
      <vt:lpstr> Näiteid Eestist – Sotsiaalfondi teemad    </vt:lpstr>
      <vt:lpstr> Näiteid Eestist – Regionaalarengufondi teemad    </vt:lpstr>
      <vt:lpstr> Näiteid Eestist – Regionaalarengufondi teemad    </vt:lpstr>
      <vt:lpstr>Näiteid Eestist – Regionaalarengufondi teemad</vt:lpstr>
      <vt:lpstr> Näiteid Eestist – Regionaalarengufondi teemad    </vt:lpstr>
      <vt:lpstr> Näiteid Eestist – Regionaalarengufondi teemad    </vt:lpstr>
      <vt:lpstr> Näiteid Eestist – Regionaalarengufondi teemad    </vt:lpstr>
      <vt:lpstr> Näiteid Eestist – Regionaalarengufondi teemad    </vt:lpstr>
      <vt:lpstr> Valmistumine uueks  programmperioodiks 2021-2027     </vt:lpstr>
      <vt:lpstr> Valmistumine uueks  programmperioodiks 2021-2027 Eestis     </vt:lpstr>
      <vt:lpstr> CLLD taustainfo      </vt:lpstr>
      <vt:lpstr> CLLD kolm sidustatud elementi     </vt:lpstr>
      <vt:lpstr> Multifondide rakendamise peamised plussid       </vt:lpstr>
      <vt:lpstr> Multifondide rakendamise peamised plussid       </vt:lpstr>
      <vt:lpstr> Multifondide rakendamise peamised plussid       </vt:lpstr>
      <vt:lpstr> Tingimused CLLD rakendamiseks      </vt:lpstr>
      <vt:lpstr> Euroopa Majandus- ja Sotsiaalkomitee soovitused liikmesriikidele     </vt:lpstr>
      <vt:lpstr>Slide 44</vt:lpstr>
      <vt:lpstr>Rootsi rakendusmudel</vt:lpstr>
      <vt:lpstr>Slide 46</vt:lpstr>
      <vt:lpstr> Kuidas ühiselt edasi?      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Kohaliku algatuse minimess – kohalik toit laste lauale!</dc:title>
  <dc:creator>Kasutaja</dc:creator>
  <cp:lastModifiedBy>Kristiina Liimand</cp:lastModifiedBy>
  <cp:revision>333</cp:revision>
  <cp:lastPrinted>2018-03-28T07:02:41Z</cp:lastPrinted>
  <dcterms:created xsi:type="dcterms:W3CDTF">2018-04-16T08:21:07Z</dcterms:created>
  <dcterms:modified xsi:type="dcterms:W3CDTF">2018-04-16T08:22:48Z</dcterms:modified>
</cp:coreProperties>
</file>